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5"/>
    <p:sldMasterId id="214748367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</p:sldIdLst>
  <p:sldSz cy="5143500" cx="9144000"/>
  <p:notesSz cx="6858000" cy="9144000"/>
  <p:embeddedFontLst>
    <p:embeddedFont>
      <p:font typeface="Abel"/>
      <p:regular r:id="rId77"/>
    </p:embeddedFont>
    <p:embeddedFont>
      <p:font typeface="Encode Sans Semi Condensed"/>
      <p:regular r:id="rId78"/>
      <p:bold r:id="rId79"/>
    </p:embeddedFont>
    <p:embeddedFont>
      <p:font typeface="Encode Sans Semi Condensed Light"/>
      <p:regular r:id="rId80"/>
      <p:bold r:id="rId8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B4B4D942-66F7-49E5-9496-1568E5F89A60}">
  <a:tblStyle styleId="{B4B4D942-66F7-49E5-9496-1568E5F89A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80" Type="http://schemas.openxmlformats.org/officeDocument/2006/relationships/font" Target="fonts/EncodeSansSemiCondensedLight-regular.fntdata"/><Relationship Id="rId81" Type="http://schemas.openxmlformats.org/officeDocument/2006/relationships/font" Target="fonts/EncodeSansSemiCondensed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31" Type="http://schemas.openxmlformats.org/officeDocument/2006/relationships/slide" Target="slides/slide24.xml"/><Relationship Id="rId75" Type="http://schemas.openxmlformats.org/officeDocument/2006/relationships/slide" Target="slides/slide68.xml"/><Relationship Id="rId30" Type="http://schemas.openxmlformats.org/officeDocument/2006/relationships/slide" Target="slides/slide23.xml"/><Relationship Id="rId74" Type="http://schemas.openxmlformats.org/officeDocument/2006/relationships/slide" Target="slides/slide67.xml"/><Relationship Id="rId33" Type="http://schemas.openxmlformats.org/officeDocument/2006/relationships/slide" Target="slides/slide26.xml"/><Relationship Id="rId77" Type="http://schemas.openxmlformats.org/officeDocument/2006/relationships/font" Target="fonts/Abel-regular.fntdata"/><Relationship Id="rId32" Type="http://schemas.openxmlformats.org/officeDocument/2006/relationships/slide" Target="slides/slide25.xml"/><Relationship Id="rId76" Type="http://schemas.openxmlformats.org/officeDocument/2006/relationships/slide" Target="slides/slide69.xml"/><Relationship Id="rId35" Type="http://schemas.openxmlformats.org/officeDocument/2006/relationships/slide" Target="slides/slide28.xml"/><Relationship Id="rId79" Type="http://schemas.openxmlformats.org/officeDocument/2006/relationships/font" Target="fonts/EncodeSansSemiCondensed-bold.fntdata"/><Relationship Id="rId34" Type="http://schemas.openxmlformats.org/officeDocument/2006/relationships/slide" Target="slides/slide27.xml"/><Relationship Id="rId78" Type="http://schemas.openxmlformats.org/officeDocument/2006/relationships/font" Target="fonts/EncodeSansSemiCondensed-regular.fntdata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20" Type="http://schemas.openxmlformats.org/officeDocument/2006/relationships/slide" Target="slides/slide13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22" Type="http://schemas.openxmlformats.org/officeDocument/2006/relationships/slide" Target="slides/slide15.xml"/><Relationship Id="rId66" Type="http://schemas.openxmlformats.org/officeDocument/2006/relationships/slide" Target="slides/slide59.xml"/><Relationship Id="rId21" Type="http://schemas.openxmlformats.org/officeDocument/2006/relationships/slide" Target="slides/slide14.xml"/><Relationship Id="rId65" Type="http://schemas.openxmlformats.org/officeDocument/2006/relationships/slide" Target="slides/slide58.xml"/><Relationship Id="rId24" Type="http://schemas.openxmlformats.org/officeDocument/2006/relationships/slide" Target="slides/slide17.xml"/><Relationship Id="rId68" Type="http://schemas.openxmlformats.org/officeDocument/2006/relationships/slide" Target="slides/slide61.xml"/><Relationship Id="rId23" Type="http://schemas.openxmlformats.org/officeDocument/2006/relationships/slide" Target="slides/slide16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slide" Target="slides/slide62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55" Type="http://schemas.openxmlformats.org/officeDocument/2006/relationships/slide" Target="slides/slide48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57" Type="http://schemas.openxmlformats.org/officeDocument/2006/relationships/slide" Target="slides/slide50.xml"/><Relationship Id="rId12" Type="http://schemas.openxmlformats.org/officeDocument/2006/relationships/slide" Target="slides/slide5.xml"/><Relationship Id="rId56" Type="http://schemas.openxmlformats.org/officeDocument/2006/relationships/slide" Target="slides/slide49.xml"/><Relationship Id="rId15" Type="http://schemas.openxmlformats.org/officeDocument/2006/relationships/slide" Target="slides/slide8.xml"/><Relationship Id="rId59" Type="http://schemas.openxmlformats.org/officeDocument/2006/relationships/slide" Target="slides/slide52.xml"/><Relationship Id="rId14" Type="http://schemas.openxmlformats.org/officeDocument/2006/relationships/slide" Target="slides/slide7.xml"/><Relationship Id="rId58" Type="http://schemas.openxmlformats.org/officeDocument/2006/relationships/slide" Target="slides/slide51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4ace647c5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84ace647c5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84ace647c5_0_25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84ace647c5_0_2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84ace647c5_0_27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84ace647c5_0_2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84ace647c5_0_29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84ace647c5_0_2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84ace647c5_0_309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84ace647c5_0_3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84ace647c5_0_3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84ace647c5_0_3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77439be39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77439be39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77439be390_2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77439be390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7439be39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77439be39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84ace647c5_0_35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84ace647c5_0_3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77439be390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77439be39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4ace647c5_0_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84ace647c5_0_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84ace647c5_0_45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84ace647c5_0_45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84ace647c5_0_47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84ace647c5_0_47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77439be390_2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77439be390_2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77439be39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77439be39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84ace647c5_0_40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84ace647c5_0_4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84ace647c5_0_4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84ace647c5_0_4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84ace647c5_0_4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84ace647c5_0_4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84ace647c5_0_52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84ace647c5_0_5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84ace647c5_0_50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84ace647c5_0_50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84ace647c5_0_5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84ace647c5_0_5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4ace647c5_0_12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4ace647c5_0_1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84ace647c5_0_49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84ace647c5_0_49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77439be39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77439be39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84ace647c5_0_54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84ace647c5_0_5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84ace647c5_0_54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84ace647c5_0_5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84ace647c5_0_5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84ace647c5_0_5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84ace647c5_0_57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84ace647c5_0_57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84ace647c5_0_57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84ace647c5_0_57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77439be390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77439be390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84ace647c5_0_579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84ace647c5_0_5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84ace647c5_0_579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84ace647c5_0_57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4ace647c5_0_1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4ace647c5_0_1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84ace647c5_0_6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84ace647c5_0_6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84ace647c5_0_101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84ace647c5_0_10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84ace647c5_0_10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84ace647c5_0_10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77439be3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77439be3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84ace647c5_0_7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84ace647c5_0_7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84ace647c5_0_100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84ace647c5_0_100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84ace647c5_0_100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84ace647c5_0_100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84ace647c5_0_8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84ace647c5_0_8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84ace647c5_0_8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84ace647c5_0_8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4ace647c5_0_9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84ace647c5_0_9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4ace647c5_0_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4ace647c5_0_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84ace647c5_0_9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84ace647c5_0_9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84ace647c5_0_8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84ace647c5_0_8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84ace647c5_0_9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84ace647c5_0_9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84ace647c5_0_9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84ace647c5_0_9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84ace647c5_0_9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84ace647c5_0_9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84ace647c5_0_6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84ace647c5_0_6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84ace647c5_0_6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84ace647c5_0_6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84ace647c5_0_68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84ace647c5_0_68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84ace647c5_0_71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84ace647c5_0_7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84ace647c5_0_69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84ace647c5_0_69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84ace647c5_0_17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84ace647c5_0_17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84ace647c5_0_70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84ace647c5_0_70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84ace647c5_0_7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84ace647c5_0_7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84ace647c5_0_7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84ace647c5_0_7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84ace647c5_0_3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84ace647c5_0_3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84ace647c5_0_7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84ace647c5_0_7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g84ace647c5_0_7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" name="Google Shape;846;g84ace647c5_0_7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84ace647c5_0_7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84ace647c5_0_7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84ace647c5_0_80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84ace647c5_0_80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84ace647c5_0_8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84ace647c5_0_8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84ace647c5_0_8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84ace647c5_0_8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84ace647c5_0_1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84ace647c5_0_1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84ace647c5_0_20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84ace647c5_0_2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84ace647c5_0_22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84ace647c5_0_2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59800" y="1226525"/>
            <a:ext cx="559400" cy="5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0740" y="3088850"/>
            <a:ext cx="868960" cy="85682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/>
          <p:nvPr/>
        </p:nvSpPr>
        <p:spPr>
          <a:xfrm>
            <a:off x="0" y="1593450"/>
            <a:ext cx="9144000" cy="19566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 txBox="1"/>
          <p:nvPr>
            <p:ph type="ctrTitle"/>
          </p:nvPr>
        </p:nvSpPr>
        <p:spPr>
          <a:xfrm>
            <a:off x="514800" y="2010200"/>
            <a:ext cx="6390300" cy="1141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>
            <a:off x="0" y="1593450"/>
            <a:ext cx="81600" cy="195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4">
            <a:alphaModFix/>
          </a:blip>
          <a:srcRect b="0" l="0" r="0" t="31689"/>
          <a:stretch/>
        </p:blipFill>
        <p:spPr>
          <a:xfrm>
            <a:off x="4559800" y="0"/>
            <a:ext cx="2083749" cy="140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8456" y="3151696"/>
            <a:ext cx="1313988" cy="1293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8100" y="1154949"/>
            <a:ext cx="868950" cy="855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31299" t="0"/>
          <a:stretch/>
        </p:blipFill>
        <p:spPr>
          <a:xfrm>
            <a:off x="8642450" y="2072900"/>
            <a:ext cx="501550" cy="71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56829" l="0" r="0" t="0"/>
          <a:stretch/>
        </p:blipFill>
        <p:spPr>
          <a:xfrm>
            <a:off x="3900875" y="4430100"/>
            <a:ext cx="1680350" cy="71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4561" y="4059551"/>
            <a:ext cx="725379" cy="7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3790" y="3138650"/>
            <a:ext cx="868960" cy="85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0" r="31299" t="0"/>
          <a:stretch/>
        </p:blipFill>
        <p:spPr>
          <a:xfrm>
            <a:off x="8642450" y="1370757"/>
            <a:ext cx="501550" cy="7198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/>
          <p:nvPr/>
        </p:nvSpPr>
        <p:spPr>
          <a:xfrm>
            <a:off x="0" y="1784975"/>
            <a:ext cx="9144000" cy="1573500"/>
          </a:xfrm>
          <a:prstGeom prst="rect">
            <a:avLst/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 txBox="1"/>
          <p:nvPr>
            <p:ph type="ctrTitle"/>
          </p:nvPr>
        </p:nvSpPr>
        <p:spPr>
          <a:xfrm>
            <a:off x="514800" y="2025550"/>
            <a:ext cx="8114400" cy="655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514800" y="2702092"/>
            <a:ext cx="8114400" cy="41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 sz="3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2" name="Google Shape;72;p15"/>
          <p:cNvSpPr/>
          <p:nvPr/>
        </p:nvSpPr>
        <p:spPr>
          <a:xfrm>
            <a:off x="0" y="1784975"/>
            <a:ext cx="81600" cy="157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35275" y="254100"/>
            <a:ext cx="559400" cy="55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1581" y="711496"/>
            <a:ext cx="1313988" cy="1293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7100" y="3062074"/>
            <a:ext cx="936025" cy="92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4">
            <a:alphaModFix/>
          </a:blip>
          <a:srcRect b="43886" l="0" r="0" t="0"/>
          <a:stretch/>
        </p:blipFill>
        <p:spPr>
          <a:xfrm>
            <a:off x="5902900" y="4209475"/>
            <a:ext cx="1680350" cy="93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 rotWithShape="1">
          <a:blip r:embed="rId4">
            <a:alphaModFix/>
          </a:blip>
          <a:srcRect b="0" l="0" r="0" t="31689"/>
          <a:stretch/>
        </p:blipFill>
        <p:spPr>
          <a:xfrm>
            <a:off x="3629000" y="0"/>
            <a:ext cx="2083750" cy="140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75" y="25635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97762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3005" y="3887925"/>
            <a:ext cx="929772" cy="9210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665100" y="665100"/>
            <a:ext cx="7813800" cy="3813300"/>
          </a:xfrm>
          <a:prstGeom prst="roundRect">
            <a:avLst>
              <a:gd fmla="val 1630" name="adj"/>
            </a:avLst>
          </a:prstGeom>
          <a:solidFill>
            <a:srgbClr val="001033">
              <a:alpha val="329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431800" lvl="0" marL="457200" rtl="0" algn="ctr">
              <a:spcBef>
                <a:spcPts val="600"/>
              </a:spcBef>
              <a:spcAft>
                <a:spcPts val="0"/>
              </a:spcAft>
              <a:buSzPts val="3200"/>
              <a:buChar char="▸"/>
              <a:defRPr sz="3200"/>
            </a:lvl1pPr>
            <a:lvl2pPr indent="-431800" lvl="1" marL="9144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2pPr>
            <a:lvl3pPr indent="-431800" lvl="2" marL="13716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3pPr>
            <a:lvl4pPr indent="-431800" lvl="3" marL="18288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4pPr>
            <a:lvl5pPr indent="-431800" lvl="4" marL="22860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5pPr>
            <a:lvl6pPr indent="-431800" lvl="5" marL="27432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6pPr>
            <a:lvl7pPr indent="-431800" lvl="6" marL="32004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7pPr>
            <a:lvl8pPr indent="-431800" lvl="7" marL="3657600" rtl="0" algn="ctr">
              <a:spcBef>
                <a:spcPts val="0"/>
              </a:spcBef>
              <a:spcAft>
                <a:spcPts val="0"/>
              </a:spcAft>
              <a:buSzPts val="3200"/>
              <a:buChar char="▹"/>
              <a:defRPr sz="3200"/>
            </a:lvl8pPr>
            <a:lvl9pPr indent="-431800" lvl="8" marL="4114800" rtl="0" algn="ctr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/>
            </a:lvl9pPr>
          </a:lstStyle>
          <a:p/>
        </p:txBody>
      </p:sp>
      <p:sp>
        <p:nvSpPr>
          <p:cNvPr id="84" name="Google Shape;84;p16"/>
          <p:cNvSpPr txBox="1"/>
          <p:nvPr/>
        </p:nvSpPr>
        <p:spPr>
          <a:xfrm>
            <a:off x="3593400" y="419937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5400000" dist="28575">
              <a:srgbClr val="000000">
                <a:alpha val="24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“</a:t>
            </a:r>
            <a:endParaRPr b="1" sz="6000">
              <a:solidFill>
                <a:schemeClr val="l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104865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27875" y="3817675"/>
            <a:ext cx="1007150" cy="99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6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86650" y="532325"/>
            <a:ext cx="559400" cy="551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" name="Google Shape;93;p17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94" name="Google Shape;94;p17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17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▸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899875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1799" y="1156949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7926475" y="2877225"/>
            <a:ext cx="1217525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70500" y="3652326"/>
            <a:ext cx="675747" cy="6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8625" y="490650"/>
            <a:ext cx="675750" cy="666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18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108" name="Google Shape;108;p18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1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514800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12" name="Google Shape;112;p18"/>
          <p:cNvSpPr txBox="1"/>
          <p:nvPr>
            <p:ph idx="2" type="body"/>
          </p:nvPr>
        </p:nvSpPr>
        <p:spPr>
          <a:xfrm>
            <a:off x="3897594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13" name="Google Shape;113;p1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4" name="Google Shape;114;p18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6282250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0024" y="2266737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8277325" y="3336980"/>
            <a:ext cx="866675" cy="113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7325" y="1248138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86650" y="532325"/>
            <a:ext cx="559400" cy="551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19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121" name="Google Shape;121;p19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9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p19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51480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25" name="Google Shape;125;p19"/>
          <p:cNvSpPr txBox="1"/>
          <p:nvPr>
            <p:ph idx="2" type="body"/>
          </p:nvPr>
        </p:nvSpPr>
        <p:spPr>
          <a:xfrm>
            <a:off x="3295205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26" name="Google Shape;126;p19"/>
          <p:cNvSpPr txBox="1"/>
          <p:nvPr>
            <p:ph idx="3" type="body"/>
          </p:nvPr>
        </p:nvSpPr>
        <p:spPr>
          <a:xfrm>
            <a:off x="6075610" y="1582775"/>
            <a:ext cx="24894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▸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▹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899875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88675" y="1026200"/>
            <a:ext cx="675750" cy="665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0" l="0" r="58044" t="0"/>
          <a:stretch/>
        </p:blipFill>
        <p:spPr>
          <a:xfrm>
            <a:off x="8486650" y="2877225"/>
            <a:ext cx="675750" cy="159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28625" y="490650"/>
            <a:ext cx="675750" cy="666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88726"/>
            <a:ext cx="675750" cy="4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20"/>
          <p:cNvGrpSpPr/>
          <p:nvPr/>
        </p:nvGrpSpPr>
        <p:grpSpPr>
          <a:xfrm>
            <a:off x="0" y="809153"/>
            <a:ext cx="9144000" cy="665100"/>
            <a:chOff x="0" y="809153"/>
            <a:chExt cx="9144000" cy="665100"/>
          </a:xfrm>
        </p:grpSpPr>
        <p:sp>
          <p:nvSpPr>
            <p:cNvPr id="135" name="Google Shape;135;p20"/>
            <p:cNvSpPr/>
            <p:nvPr/>
          </p:nvSpPr>
          <p:spPr>
            <a:xfrm>
              <a:off x="0" y="809153"/>
              <a:ext cx="91440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" name="Google Shape;137;p20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138" name="Google Shape;138;p2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6282250" y="0"/>
            <a:ext cx="1446375" cy="108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0024" y="2266737"/>
            <a:ext cx="1004350" cy="98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0"/>
          <p:cNvPicPr preferRelativeResize="0"/>
          <p:nvPr/>
        </p:nvPicPr>
        <p:blipFill rotWithShape="1">
          <a:blip r:embed="rId3">
            <a:alphaModFix/>
          </a:blip>
          <a:srcRect b="0" l="0" r="24408" t="0"/>
          <a:stretch/>
        </p:blipFill>
        <p:spPr>
          <a:xfrm>
            <a:off x="8277325" y="3336980"/>
            <a:ext cx="866675" cy="1135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7325" y="1248138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small">
  <p:cSld name="TITLE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21"/>
          <p:cNvGrpSpPr/>
          <p:nvPr/>
        </p:nvGrpSpPr>
        <p:grpSpPr>
          <a:xfrm rot="5400000">
            <a:off x="4284135" y="-1236127"/>
            <a:ext cx="575700" cy="3047954"/>
            <a:chOff x="0" y="809153"/>
            <a:chExt cx="575700" cy="665100"/>
          </a:xfrm>
        </p:grpSpPr>
        <p:sp>
          <p:nvSpPr>
            <p:cNvPr id="145" name="Google Shape;145;p21"/>
            <p:cNvSpPr/>
            <p:nvPr/>
          </p:nvSpPr>
          <p:spPr>
            <a:xfrm>
              <a:off x="0" y="809153"/>
              <a:ext cx="575700" cy="665100"/>
            </a:xfrm>
            <a:prstGeom prst="rect">
              <a:avLst/>
            </a:prstGeom>
            <a:solidFill>
              <a:srgbClr val="001033">
                <a:alpha val="329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21"/>
          <p:cNvSpPr txBox="1"/>
          <p:nvPr>
            <p:ph type="title"/>
          </p:nvPr>
        </p:nvSpPr>
        <p:spPr>
          <a:xfrm>
            <a:off x="3048003" y="90300"/>
            <a:ext cx="3048000" cy="485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" name="Google Shape;148;p2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475" y="24164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32387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05" y="3969625"/>
            <a:ext cx="929773" cy="9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1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31590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3925" y="36863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1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1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with frame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1600" y="303725"/>
            <a:ext cx="768250" cy="7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2"/>
          <p:cNvSpPr/>
          <p:nvPr/>
        </p:nvSpPr>
        <p:spPr>
          <a:xfrm>
            <a:off x="0" y="665100"/>
            <a:ext cx="8478900" cy="381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rotWithShape="0" algn="bl" dir="5400000" dist="476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0" name="Google Shape;160;p22"/>
          <p:cNvGrpSpPr/>
          <p:nvPr/>
        </p:nvGrpSpPr>
        <p:grpSpPr>
          <a:xfrm>
            <a:off x="0" y="885350"/>
            <a:ext cx="8478900" cy="665103"/>
            <a:chOff x="0" y="809150"/>
            <a:chExt cx="8478900" cy="665103"/>
          </a:xfrm>
        </p:grpSpPr>
        <p:sp>
          <p:nvSpPr>
            <p:cNvPr id="161" name="Google Shape;161;p22"/>
            <p:cNvSpPr/>
            <p:nvPr/>
          </p:nvSpPr>
          <p:spPr>
            <a:xfrm>
              <a:off x="0" y="809150"/>
              <a:ext cx="8478900" cy="665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2"/>
            <p:cNvSpPr/>
            <p:nvPr/>
          </p:nvSpPr>
          <p:spPr>
            <a:xfrm>
              <a:off x="0" y="809153"/>
              <a:ext cx="81600" cy="665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22"/>
          <p:cNvSpPr txBox="1"/>
          <p:nvPr>
            <p:ph type="title"/>
          </p:nvPr>
        </p:nvSpPr>
        <p:spPr>
          <a:xfrm>
            <a:off x="514800" y="885350"/>
            <a:ext cx="76977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5" name="Google Shape;165;p22"/>
          <p:cNvPicPr preferRelativeResize="0"/>
          <p:nvPr/>
        </p:nvPicPr>
        <p:blipFill rotWithShape="1">
          <a:blip r:embed="rId4">
            <a:alphaModFix/>
          </a:blip>
          <a:srcRect b="0" l="0" r="0" t="24000"/>
          <a:stretch/>
        </p:blipFill>
        <p:spPr>
          <a:xfrm>
            <a:off x="5180775" y="0"/>
            <a:ext cx="1537525" cy="11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71775" y="1364650"/>
            <a:ext cx="809950" cy="7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 rotWithShape="1">
          <a:blip r:embed="rId4">
            <a:alphaModFix/>
          </a:blip>
          <a:srcRect b="0" l="0" r="65933" t="0"/>
          <a:stretch/>
        </p:blipFill>
        <p:spPr>
          <a:xfrm>
            <a:off x="8595300" y="2877225"/>
            <a:ext cx="548701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7150" y="4289726"/>
            <a:ext cx="675747" cy="66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2"/>
          <p:cNvPicPr preferRelativeResize="0"/>
          <p:nvPr/>
        </p:nvPicPr>
        <p:blipFill rotWithShape="1">
          <a:blip r:embed="rId3">
            <a:alphaModFix/>
          </a:blip>
          <a:srcRect b="31745" l="0" r="0" t="0"/>
          <a:stretch/>
        </p:blipFill>
        <p:spPr>
          <a:xfrm>
            <a:off x="7671150" y="4626473"/>
            <a:ext cx="768250" cy="5170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01600" y="303725"/>
            <a:ext cx="768250" cy="7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/>
          <p:cNvPicPr preferRelativeResize="0"/>
          <p:nvPr/>
        </p:nvPicPr>
        <p:blipFill rotWithShape="1">
          <a:blip r:embed="rId2">
            <a:alphaModFix/>
          </a:blip>
          <a:srcRect b="31745" l="0" r="0" t="0"/>
          <a:stretch/>
        </p:blipFill>
        <p:spPr>
          <a:xfrm>
            <a:off x="7671150" y="4626473"/>
            <a:ext cx="768250" cy="517027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3"/>
          <p:cNvSpPr/>
          <p:nvPr/>
        </p:nvSpPr>
        <p:spPr>
          <a:xfrm>
            <a:off x="0" y="665100"/>
            <a:ext cx="8478900" cy="3813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285750" rotWithShape="0" algn="bl" dir="5400000" dist="47625">
              <a:schemeClr val="dk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3"/>
          <p:cNvSpPr txBox="1"/>
          <p:nvPr>
            <p:ph idx="1" type="body"/>
          </p:nvPr>
        </p:nvSpPr>
        <p:spPr>
          <a:xfrm>
            <a:off x="665100" y="3944225"/>
            <a:ext cx="7813800" cy="289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175" name="Google Shape;175;p2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6" name="Google Shape;176;p23"/>
          <p:cNvPicPr preferRelativeResize="0"/>
          <p:nvPr/>
        </p:nvPicPr>
        <p:blipFill rotWithShape="1">
          <a:blip r:embed="rId3">
            <a:alphaModFix/>
          </a:blip>
          <a:srcRect b="0" l="0" r="0" t="24000"/>
          <a:stretch/>
        </p:blipFill>
        <p:spPr>
          <a:xfrm>
            <a:off x="5180775" y="0"/>
            <a:ext cx="1537525" cy="11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1775" y="1364650"/>
            <a:ext cx="809950" cy="797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3"/>
          <p:cNvPicPr preferRelativeResize="0"/>
          <p:nvPr/>
        </p:nvPicPr>
        <p:blipFill rotWithShape="1">
          <a:blip r:embed="rId3">
            <a:alphaModFix/>
          </a:blip>
          <a:srcRect b="0" l="0" r="65933" t="0"/>
          <a:stretch/>
        </p:blipFill>
        <p:spPr>
          <a:xfrm>
            <a:off x="8595300" y="2877225"/>
            <a:ext cx="548701" cy="15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7150" y="4289726"/>
            <a:ext cx="675747" cy="6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475" y="2416469"/>
            <a:ext cx="595150" cy="58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447" y="232387"/>
            <a:ext cx="595150" cy="589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105" y="3969625"/>
            <a:ext cx="929773" cy="921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4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315900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1351150"/>
            <a:ext cx="710100" cy="69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33925" y="36863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4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7910125" y="182975"/>
            <a:ext cx="1233875" cy="171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4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68030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">
    <p:bg>
      <p:bgPr>
        <a:solidFill>
          <a:schemeClr val="accent1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frame">
            <a:avLst>
              <a:gd fmla="val 6831" name="adj1"/>
            </a:avLst>
          </a:prstGeom>
          <a:noFill/>
          <a:ln>
            <a:noFill/>
          </a:ln>
        </p:spPr>
      </p:pic>
      <p:sp>
        <p:nvSpPr>
          <p:cNvPr id="192" name="Google Shape;192;p25"/>
          <p:cNvSpPr txBox="1"/>
          <p:nvPr>
            <p:ph idx="12" type="sldNum"/>
          </p:nvPr>
        </p:nvSpPr>
        <p:spPr>
          <a:xfrm>
            <a:off x="4297650" y="4796725"/>
            <a:ext cx="548700" cy="346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/>
            </a:lvl1pPr>
            <a:lvl2pPr lvl="1" rtl="0" algn="ctr">
              <a:buNone/>
              <a:defRPr/>
            </a:lvl2pPr>
            <a:lvl3pPr lvl="2" rtl="0" algn="ctr">
              <a:buNone/>
              <a:defRPr/>
            </a:lvl3pPr>
            <a:lvl4pPr lvl="3" rtl="0" algn="ctr">
              <a:buNone/>
              <a:defRPr/>
            </a:lvl4pPr>
            <a:lvl5pPr lvl="4" rtl="0" algn="ctr">
              <a:buNone/>
              <a:defRPr/>
            </a:lvl5pPr>
            <a:lvl6pPr lvl="5" rtl="0" algn="ctr">
              <a:buNone/>
              <a:defRPr/>
            </a:lvl6pPr>
            <a:lvl7pPr lvl="6" rtl="0" algn="ctr">
              <a:buNone/>
              <a:defRPr/>
            </a:lvl7pPr>
            <a:lvl8pPr lvl="7" rtl="0" algn="ctr">
              <a:buNone/>
              <a:defRPr/>
            </a:lvl8pPr>
            <a:lvl9pPr lvl="8" rtl="0" algn="ctr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3" name="Google Shape;193;p25"/>
          <p:cNvPicPr preferRelativeResize="0"/>
          <p:nvPr/>
        </p:nvPicPr>
        <p:blipFill rotWithShape="1">
          <a:blip r:embed="rId3">
            <a:alphaModFix/>
          </a:blip>
          <a:srcRect b="0" l="0" r="23559" t="0"/>
          <a:stretch/>
        </p:blipFill>
        <p:spPr>
          <a:xfrm>
            <a:off x="8876366" y="3664275"/>
            <a:ext cx="267633" cy="34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5"/>
          <p:cNvPicPr preferRelativeResize="0"/>
          <p:nvPr/>
        </p:nvPicPr>
        <p:blipFill rotWithShape="1">
          <a:blip r:embed="rId4">
            <a:alphaModFix/>
          </a:blip>
          <a:srcRect b="0" l="0" r="0" t="38453"/>
          <a:stretch/>
        </p:blipFill>
        <p:spPr>
          <a:xfrm>
            <a:off x="7280775" y="-1"/>
            <a:ext cx="490400" cy="29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5"/>
          <p:cNvPicPr preferRelativeResize="0"/>
          <p:nvPr/>
        </p:nvPicPr>
        <p:blipFill rotWithShape="1">
          <a:blip r:embed="rId4">
            <a:alphaModFix/>
          </a:blip>
          <a:srcRect b="35991" l="0" r="0" t="0"/>
          <a:stretch/>
        </p:blipFill>
        <p:spPr>
          <a:xfrm>
            <a:off x="439125" y="4553975"/>
            <a:ext cx="929775" cy="5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5"/>
          <p:cNvPicPr preferRelativeResize="0"/>
          <p:nvPr/>
        </p:nvPicPr>
        <p:blipFill rotWithShape="1">
          <a:blip r:embed="rId3">
            <a:alphaModFix/>
          </a:blip>
          <a:srcRect b="0" l="0" r="0" t="30623"/>
          <a:stretch/>
        </p:blipFill>
        <p:spPr>
          <a:xfrm>
            <a:off x="439125" y="0"/>
            <a:ext cx="1732350" cy="11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250" y="1240360"/>
            <a:ext cx="548700" cy="540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57200" y="4143950"/>
            <a:ext cx="841700" cy="8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5"/>
          <p:cNvPicPr preferRelativeResize="0"/>
          <p:nvPr/>
        </p:nvPicPr>
        <p:blipFill rotWithShape="1">
          <a:blip r:embed="rId3">
            <a:alphaModFix/>
          </a:blip>
          <a:srcRect b="0" l="0" r="28769" t="0"/>
          <a:stretch/>
        </p:blipFill>
        <p:spPr>
          <a:xfrm>
            <a:off x="8430750" y="1014413"/>
            <a:ext cx="713250" cy="99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5"/>
          <p:cNvPicPr preferRelativeResize="0"/>
          <p:nvPr/>
        </p:nvPicPr>
        <p:blipFill rotWithShape="1">
          <a:blip r:embed="rId3">
            <a:alphaModFix/>
          </a:blip>
          <a:srcRect b="0" l="29303" r="0" t="0"/>
          <a:stretch/>
        </p:blipFill>
        <p:spPr>
          <a:xfrm>
            <a:off x="0" y="2350450"/>
            <a:ext cx="315900" cy="44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26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203" name="Google Shape;203;p26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26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7" name="Google Shape;207;p26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8" name="Google Shape;208;p2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bel"/>
              <a:buNone/>
              <a:defRPr b="1" sz="36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Encode Sans Semi Condensed Light"/>
              <a:buChar char="▸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▹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Encode Sans Semi Condensed Light"/>
              <a:buChar char="■"/>
              <a:defRPr sz="2400">
                <a:solidFill>
                  <a:schemeClr val="lt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chemeClr val="dk1">
                <a:alpha val="15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9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1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4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Causal Inference Approach to Predict Sepsis in Patients Using Q-Learning</a:t>
            </a:r>
            <a:endParaRPr/>
          </a:p>
        </p:txBody>
      </p:sp>
      <p:sp>
        <p:nvSpPr>
          <p:cNvPr id="214" name="Google Shape;214;p27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Thesis Proposal by: Noah Dunn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6"/>
          <p:cNvSpPr txBox="1"/>
          <p:nvPr>
            <p:ph idx="4294967295" type="subTitle"/>
          </p:nvPr>
        </p:nvSpPr>
        <p:spPr>
          <a:xfrm>
            <a:off x="518800" y="3411550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medical condition that started this entire research exploration.</a:t>
            </a:r>
            <a:endParaRPr/>
          </a:p>
        </p:txBody>
      </p:sp>
      <p:sp>
        <p:nvSpPr>
          <p:cNvPr id="280" name="Google Shape;280;p36"/>
          <p:cNvSpPr txBox="1"/>
          <p:nvPr>
            <p:ph idx="4294967295" type="ctrTitle"/>
          </p:nvPr>
        </p:nvSpPr>
        <p:spPr>
          <a:xfrm>
            <a:off x="518800" y="2269150"/>
            <a:ext cx="5173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Sepsis</a:t>
            </a:r>
            <a:endParaRPr sz="9600"/>
          </a:p>
        </p:txBody>
      </p:sp>
      <p:sp>
        <p:nvSpPr>
          <p:cNvPr id="281" name="Google Shape;281;p3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82" name="Google Shape;282;p36"/>
          <p:cNvGrpSpPr/>
          <p:nvPr/>
        </p:nvGrpSpPr>
        <p:grpSpPr>
          <a:xfrm rot="-143805">
            <a:off x="6322614" y="1459818"/>
            <a:ext cx="1147238" cy="1045958"/>
            <a:chOff x="7037564" y="876612"/>
            <a:chExt cx="272129" cy="248099"/>
          </a:xfrm>
        </p:grpSpPr>
        <p:sp>
          <p:nvSpPr>
            <p:cNvPr id="283" name="Google Shape;283;p36"/>
            <p:cNvSpPr/>
            <p:nvPr/>
          </p:nvSpPr>
          <p:spPr>
            <a:xfrm>
              <a:off x="7037564" y="876612"/>
              <a:ext cx="272129" cy="248099"/>
            </a:xfrm>
            <a:custGeom>
              <a:rect b="b" l="l" r="r" t="t"/>
              <a:pathLst>
                <a:path extrusionOk="0" h="248099" w="272129">
                  <a:moveTo>
                    <a:pt x="8969" y="248099"/>
                  </a:moveTo>
                  <a:cubicBezTo>
                    <a:pt x="10759" y="248099"/>
                    <a:pt x="13146" y="247503"/>
                    <a:pt x="14936" y="245714"/>
                  </a:cubicBezTo>
                  <a:lnTo>
                    <a:pt x="74605" y="193832"/>
                  </a:lnTo>
                  <a:cubicBezTo>
                    <a:pt x="84749" y="203373"/>
                    <a:pt x="97280" y="208144"/>
                    <a:pt x="110407" y="208144"/>
                  </a:cubicBezTo>
                  <a:cubicBezTo>
                    <a:pt x="122341" y="208144"/>
                    <a:pt x="134275" y="203970"/>
                    <a:pt x="144418" y="195621"/>
                  </a:cubicBezTo>
                  <a:lnTo>
                    <a:pt x="178430" y="166400"/>
                  </a:lnTo>
                  <a:cubicBezTo>
                    <a:pt x="178430" y="166400"/>
                    <a:pt x="178430" y="166400"/>
                    <a:pt x="178430" y="166400"/>
                  </a:cubicBezTo>
                  <a:cubicBezTo>
                    <a:pt x="178430" y="166400"/>
                    <a:pt x="178430" y="166400"/>
                    <a:pt x="178430" y="166400"/>
                  </a:cubicBezTo>
                  <a:lnTo>
                    <a:pt x="207071" y="141353"/>
                  </a:lnTo>
                  <a:cubicBezTo>
                    <a:pt x="207071" y="141353"/>
                    <a:pt x="207071" y="141353"/>
                    <a:pt x="207071" y="141353"/>
                  </a:cubicBezTo>
                  <a:cubicBezTo>
                    <a:pt x="207071" y="141353"/>
                    <a:pt x="207071" y="141353"/>
                    <a:pt x="207071" y="141353"/>
                  </a:cubicBezTo>
                  <a:lnTo>
                    <a:pt x="226166" y="124655"/>
                  </a:lnTo>
                  <a:lnTo>
                    <a:pt x="236309" y="136582"/>
                  </a:lnTo>
                  <a:cubicBezTo>
                    <a:pt x="238099" y="138371"/>
                    <a:pt x="240486" y="139564"/>
                    <a:pt x="242873" y="139564"/>
                  </a:cubicBezTo>
                  <a:cubicBezTo>
                    <a:pt x="244663" y="139564"/>
                    <a:pt x="247050" y="138968"/>
                    <a:pt x="248840" y="137179"/>
                  </a:cubicBezTo>
                  <a:cubicBezTo>
                    <a:pt x="252420" y="134197"/>
                    <a:pt x="253017" y="128233"/>
                    <a:pt x="249436" y="124655"/>
                  </a:cubicBezTo>
                  <a:lnTo>
                    <a:pt x="208861" y="77544"/>
                  </a:lnTo>
                  <a:lnTo>
                    <a:pt x="230343" y="59057"/>
                  </a:lnTo>
                  <a:lnTo>
                    <a:pt x="256597" y="89471"/>
                  </a:lnTo>
                  <a:cubicBezTo>
                    <a:pt x="258387" y="91260"/>
                    <a:pt x="260774" y="92452"/>
                    <a:pt x="263161" y="92452"/>
                  </a:cubicBezTo>
                  <a:cubicBezTo>
                    <a:pt x="264951" y="92452"/>
                    <a:pt x="267337" y="91856"/>
                    <a:pt x="269128" y="90067"/>
                  </a:cubicBezTo>
                  <a:cubicBezTo>
                    <a:pt x="272708" y="87085"/>
                    <a:pt x="273304" y="81122"/>
                    <a:pt x="269724" y="77544"/>
                  </a:cubicBezTo>
                  <a:lnTo>
                    <a:pt x="205281" y="3000"/>
                  </a:lnTo>
                  <a:cubicBezTo>
                    <a:pt x="202298" y="-578"/>
                    <a:pt x="196331" y="-1174"/>
                    <a:pt x="192751" y="2404"/>
                  </a:cubicBezTo>
                  <a:cubicBezTo>
                    <a:pt x="189171" y="5386"/>
                    <a:pt x="188574" y="11349"/>
                    <a:pt x="192154" y="14927"/>
                  </a:cubicBezTo>
                  <a:lnTo>
                    <a:pt x="218409" y="45341"/>
                  </a:lnTo>
                  <a:lnTo>
                    <a:pt x="196927" y="63828"/>
                  </a:lnTo>
                  <a:lnTo>
                    <a:pt x="156352" y="16716"/>
                  </a:lnTo>
                  <a:cubicBezTo>
                    <a:pt x="153369" y="13138"/>
                    <a:pt x="147402" y="12542"/>
                    <a:pt x="143822" y="16120"/>
                  </a:cubicBezTo>
                  <a:cubicBezTo>
                    <a:pt x="140242" y="19102"/>
                    <a:pt x="139645" y="25065"/>
                    <a:pt x="143225" y="28643"/>
                  </a:cubicBezTo>
                  <a:lnTo>
                    <a:pt x="153369" y="40570"/>
                  </a:lnTo>
                  <a:lnTo>
                    <a:pt x="71025" y="111536"/>
                  </a:lnTo>
                  <a:cubicBezTo>
                    <a:pt x="60285" y="120481"/>
                    <a:pt x="54318" y="133004"/>
                    <a:pt x="53124" y="146720"/>
                  </a:cubicBezTo>
                  <a:cubicBezTo>
                    <a:pt x="52527" y="158647"/>
                    <a:pt x="55511" y="170574"/>
                    <a:pt x="62671" y="180116"/>
                  </a:cubicBezTo>
                  <a:lnTo>
                    <a:pt x="3002" y="231402"/>
                  </a:lnTo>
                  <a:cubicBezTo>
                    <a:pt x="-578" y="234383"/>
                    <a:pt x="-1175" y="240347"/>
                    <a:pt x="2405" y="243925"/>
                  </a:cubicBezTo>
                  <a:cubicBezTo>
                    <a:pt x="3599" y="246907"/>
                    <a:pt x="6582" y="248099"/>
                    <a:pt x="8969" y="248099"/>
                  </a:cubicBezTo>
                  <a:close/>
                  <a:moveTo>
                    <a:pt x="82362" y="125252"/>
                  </a:moveTo>
                  <a:lnTo>
                    <a:pt x="164706" y="54286"/>
                  </a:lnTo>
                  <a:lnTo>
                    <a:pt x="214232" y="110939"/>
                  </a:lnTo>
                  <a:lnTo>
                    <a:pt x="201701" y="121673"/>
                  </a:lnTo>
                  <a:lnTo>
                    <a:pt x="192751" y="111536"/>
                  </a:lnTo>
                  <a:cubicBezTo>
                    <a:pt x="189767" y="107958"/>
                    <a:pt x="183800" y="107361"/>
                    <a:pt x="180220" y="110939"/>
                  </a:cubicBezTo>
                  <a:cubicBezTo>
                    <a:pt x="176640" y="113921"/>
                    <a:pt x="176043" y="119885"/>
                    <a:pt x="179624" y="123463"/>
                  </a:cubicBezTo>
                  <a:lnTo>
                    <a:pt x="188574" y="133600"/>
                  </a:lnTo>
                  <a:lnTo>
                    <a:pt x="173060" y="147316"/>
                  </a:lnTo>
                  <a:lnTo>
                    <a:pt x="164109" y="137179"/>
                  </a:lnTo>
                  <a:cubicBezTo>
                    <a:pt x="161126" y="133600"/>
                    <a:pt x="155159" y="133004"/>
                    <a:pt x="151579" y="136582"/>
                  </a:cubicBezTo>
                  <a:cubicBezTo>
                    <a:pt x="147999" y="139564"/>
                    <a:pt x="147402" y="145527"/>
                    <a:pt x="150982" y="149106"/>
                  </a:cubicBezTo>
                  <a:lnTo>
                    <a:pt x="159932" y="159243"/>
                  </a:lnTo>
                  <a:lnTo>
                    <a:pt x="132485" y="183097"/>
                  </a:lnTo>
                  <a:cubicBezTo>
                    <a:pt x="118164" y="195621"/>
                    <a:pt x="96683" y="193832"/>
                    <a:pt x="84153" y="179519"/>
                  </a:cubicBezTo>
                  <a:lnTo>
                    <a:pt x="79379" y="174152"/>
                  </a:lnTo>
                  <a:cubicBezTo>
                    <a:pt x="73412" y="166996"/>
                    <a:pt x="70428" y="158647"/>
                    <a:pt x="71025" y="149106"/>
                  </a:cubicBezTo>
                  <a:cubicBezTo>
                    <a:pt x="71622" y="139564"/>
                    <a:pt x="75799" y="131215"/>
                    <a:pt x="82362" y="1252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36"/>
            <p:cNvSpPr/>
            <p:nvPr/>
          </p:nvSpPr>
          <p:spPr>
            <a:xfrm>
              <a:off x="7124380" y="1022628"/>
              <a:ext cx="41972" cy="31880"/>
            </a:xfrm>
            <a:custGeom>
              <a:rect b="b" l="l" r="r" t="t"/>
              <a:pathLst>
                <a:path extrusionOk="0" h="31880" w="41972">
                  <a:moveTo>
                    <a:pt x="14044" y="29925"/>
                  </a:moveTo>
                  <a:lnTo>
                    <a:pt x="14044" y="29925"/>
                  </a:lnTo>
                  <a:cubicBezTo>
                    <a:pt x="24188" y="34099"/>
                    <a:pt x="35525" y="31714"/>
                    <a:pt x="41492" y="21576"/>
                  </a:cubicBezTo>
                  <a:cubicBezTo>
                    <a:pt x="42685" y="19787"/>
                    <a:pt x="41492" y="17402"/>
                    <a:pt x="39702" y="16805"/>
                  </a:cubicBezTo>
                  <a:cubicBezTo>
                    <a:pt x="34331" y="15613"/>
                    <a:pt x="28961" y="13227"/>
                    <a:pt x="23591" y="7860"/>
                  </a:cubicBezTo>
                  <a:cubicBezTo>
                    <a:pt x="16430" y="1300"/>
                    <a:pt x="9867" y="-489"/>
                    <a:pt x="3900" y="108"/>
                  </a:cubicBezTo>
                  <a:cubicBezTo>
                    <a:pt x="2707" y="108"/>
                    <a:pt x="1513" y="704"/>
                    <a:pt x="1513" y="1897"/>
                  </a:cubicBezTo>
                  <a:cubicBezTo>
                    <a:pt x="-3260" y="13227"/>
                    <a:pt x="3900" y="25751"/>
                    <a:pt x="14044" y="299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5" name="Google Shape;285;p36"/>
          <p:cNvGrpSpPr/>
          <p:nvPr/>
        </p:nvGrpSpPr>
        <p:grpSpPr>
          <a:xfrm>
            <a:off x="5389685" y="1121840"/>
            <a:ext cx="946337" cy="1046842"/>
            <a:chOff x="4872108" y="3645474"/>
            <a:chExt cx="224474" cy="248308"/>
          </a:xfrm>
        </p:grpSpPr>
        <p:sp>
          <p:nvSpPr>
            <p:cNvPr id="286" name="Google Shape;286;p36"/>
            <p:cNvSpPr/>
            <p:nvPr/>
          </p:nvSpPr>
          <p:spPr>
            <a:xfrm>
              <a:off x="4872108" y="3645474"/>
              <a:ext cx="224474" cy="248308"/>
            </a:xfrm>
            <a:custGeom>
              <a:rect b="b" l="l" r="r" t="t"/>
              <a:pathLst>
                <a:path extrusionOk="0" h="248308" w="224474">
                  <a:moveTo>
                    <a:pt x="213092" y="122848"/>
                  </a:moveTo>
                  <a:cubicBezTo>
                    <a:pt x="208915" y="122848"/>
                    <a:pt x="205335" y="125233"/>
                    <a:pt x="202948" y="128811"/>
                  </a:cubicBezTo>
                  <a:lnTo>
                    <a:pt x="193998" y="128811"/>
                  </a:lnTo>
                  <a:cubicBezTo>
                    <a:pt x="192805" y="113306"/>
                    <a:pt x="186838" y="98397"/>
                    <a:pt x="177291" y="87067"/>
                  </a:cubicBezTo>
                  <a:lnTo>
                    <a:pt x="200562" y="63809"/>
                  </a:lnTo>
                  <a:cubicBezTo>
                    <a:pt x="204142" y="65002"/>
                    <a:pt x="208915" y="63809"/>
                    <a:pt x="211899" y="60828"/>
                  </a:cubicBezTo>
                  <a:cubicBezTo>
                    <a:pt x="216672" y="56057"/>
                    <a:pt x="216672" y="48901"/>
                    <a:pt x="211899" y="44130"/>
                  </a:cubicBezTo>
                  <a:cubicBezTo>
                    <a:pt x="207125" y="39359"/>
                    <a:pt x="199965" y="39359"/>
                    <a:pt x="195191" y="44130"/>
                  </a:cubicBezTo>
                  <a:cubicBezTo>
                    <a:pt x="192208" y="47112"/>
                    <a:pt x="191015" y="51286"/>
                    <a:pt x="192208" y="55460"/>
                  </a:cubicBezTo>
                  <a:lnTo>
                    <a:pt x="169533" y="78122"/>
                  </a:lnTo>
                  <a:cubicBezTo>
                    <a:pt x="157003" y="66791"/>
                    <a:pt x="140892" y="59635"/>
                    <a:pt x="123588" y="57846"/>
                  </a:cubicBezTo>
                  <a:lnTo>
                    <a:pt x="123588" y="22065"/>
                  </a:lnTo>
                  <a:cubicBezTo>
                    <a:pt x="127168" y="20276"/>
                    <a:pt x="129555" y="16101"/>
                    <a:pt x="129555" y="11927"/>
                  </a:cubicBezTo>
                  <a:cubicBezTo>
                    <a:pt x="129555" y="5367"/>
                    <a:pt x="124185" y="0"/>
                    <a:pt x="117621" y="0"/>
                  </a:cubicBezTo>
                  <a:cubicBezTo>
                    <a:pt x="111058" y="0"/>
                    <a:pt x="105687" y="5367"/>
                    <a:pt x="105687" y="11927"/>
                  </a:cubicBezTo>
                  <a:cubicBezTo>
                    <a:pt x="105687" y="16101"/>
                    <a:pt x="108074" y="19679"/>
                    <a:pt x="111654" y="22065"/>
                  </a:cubicBezTo>
                  <a:lnTo>
                    <a:pt x="111654" y="57846"/>
                  </a:lnTo>
                  <a:cubicBezTo>
                    <a:pt x="96737" y="59039"/>
                    <a:pt x="83013" y="64405"/>
                    <a:pt x="72272" y="72755"/>
                  </a:cubicBezTo>
                  <a:cubicBezTo>
                    <a:pt x="71676" y="70966"/>
                    <a:pt x="70482" y="69177"/>
                    <a:pt x="68692" y="67387"/>
                  </a:cubicBezTo>
                  <a:cubicBezTo>
                    <a:pt x="63919" y="63213"/>
                    <a:pt x="56162" y="63809"/>
                    <a:pt x="51985" y="69177"/>
                  </a:cubicBezTo>
                  <a:cubicBezTo>
                    <a:pt x="47808" y="73947"/>
                    <a:pt x="48405" y="81700"/>
                    <a:pt x="53775" y="85874"/>
                  </a:cubicBezTo>
                  <a:cubicBezTo>
                    <a:pt x="54968" y="86470"/>
                    <a:pt x="56162" y="87663"/>
                    <a:pt x="57355" y="87663"/>
                  </a:cubicBezTo>
                  <a:cubicBezTo>
                    <a:pt x="50791" y="96012"/>
                    <a:pt x="46018" y="106150"/>
                    <a:pt x="43035" y="116884"/>
                  </a:cubicBezTo>
                  <a:lnTo>
                    <a:pt x="32294" y="116884"/>
                  </a:lnTo>
                  <a:cubicBezTo>
                    <a:pt x="30504" y="113306"/>
                    <a:pt x="26327" y="110921"/>
                    <a:pt x="22150" y="110921"/>
                  </a:cubicBezTo>
                  <a:cubicBezTo>
                    <a:pt x="15587" y="110921"/>
                    <a:pt x="10216" y="116288"/>
                    <a:pt x="10216" y="122848"/>
                  </a:cubicBezTo>
                  <a:cubicBezTo>
                    <a:pt x="10216" y="129408"/>
                    <a:pt x="15587" y="134775"/>
                    <a:pt x="22150" y="134775"/>
                  </a:cubicBezTo>
                  <a:cubicBezTo>
                    <a:pt x="26327" y="134775"/>
                    <a:pt x="29907" y="132389"/>
                    <a:pt x="32294" y="128811"/>
                  </a:cubicBezTo>
                  <a:lnTo>
                    <a:pt x="41244" y="128811"/>
                  </a:lnTo>
                  <a:cubicBezTo>
                    <a:pt x="41244" y="130600"/>
                    <a:pt x="40648" y="132986"/>
                    <a:pt x="40648" y="134775"/>
                  </a:cubicBezTo>
                  <a:cubicBezTo>
                    <a:pt x="40648" y="147298"/>
                    <a:pt x="43631" y="158629"/>
                    <a:pt x="49001" y="169363"/>
                  </a:cubicBezTo>
                  <a:lnTo>
                    <a:pt x="16780" y="189639"/>
                  </a:lnTo>
                  <a:cubicBezTo>
                    <a:pt x="13200" y="187850"/>
                    <a:pt x="9023" y="187850"/>
                    <a:pt x="5443" y="190235"/>
                  </a:cubicBezTo>
                  <a:cubicBezTo>
                    <a:pt x="72" y="193813"/>
                    <a:pt x="-1718" y="200969"/>
                    <a:pt x="1863" y="206337"/>
                  </a:cubicBezTo>
                  <a:cubicBezTo>
                    <a:pt x="5443" y="211703"/>
                    <a:pt x="12603" y="213492"/>
                    <a:pt x="17973" y="209915"/>
                  </a:cubicBezTo>
                  <a:cubicBezTo>
                    <a:pt x="21554" y="207529"/>
                    <a:pt x="23344" y="203951"/>
                    <a:pt x="23344" y="199777"/>
                  </a:cubicBezTo>
                  <a:lnTo>
                    <a:pt x="54968" y="179501"/>
                  </a:lnTo>
                  <a:cubicBezTo>
                    <a:pt x="63919" y="192024"/>
                    <a:pt x="77046" y="202162"/>
                    <a:pt x="91963" y="207529"/>
                  </a:cubicBezTo>
                  <a:lnTo>
                    <a:pt x="87787" y="226016"/>
                  </a:lnTo>
                  <a:cubicBezTo>
                    <a:pt x="84206" y="227209"/>
                    <a:pt x="81223" y="230190"/>
                    <a:pt x="80029" y="234365"/>
                  </a:cubicBezTo>
                  <a:cubicBezTo>
                    <a:pt x="78836" y="240925"/>
                    <a:pt x="82416" y="246888"/>
                    <a:pt x="88980" y="248081"/>
                  </a:cubicBezTo>
                  <a:cubicBezTo>
                    <a:pt x="95543" y="249273"/>
                    <a:pt x="101510" y="245695"/>
                    <a:pt x="102704" y="239136"/>
                  </a:cubicBezTo>
                  <a:cubicBezTo>
                    <a:pt x="103897" y="234961"/>
                    <a:pt x="102107" y="230787"/>
                    <a:pt x="99124" y="228401"/>
                  </a:cubicBezTo>
                  <a:lnTo>
                    <a:pt x="103301" y="210511"/>
                  </a:lnTo>
                  <a:cubicBezTo>
                    <a:pt x="107477" y="211107"/>
                    <a:pt x="112251" y="211703"/>
                    <a:pt x="117025" y="211703"/>
                  </a:cubicBezTo>
                  <a:cubicBezTo>
                    <a:pt x="121798" y="211703"/>
                    <a:pt x="126572" y="211107"/>
                    <a:pt x="131345" y="210511"/>
                  </a:cubicBezTo>
                  <a:cubicBezTo>
                    <a:pt x="130748" y="212896"/>
                    <a:pt x="130748" y="215282"/>
                    <a:pt x="131345" y="217667"/>
                  </a:cubicBezTo>
                  <a:cubicBezTo>
                    <a:pt x="133732" y="223630"/>
                    <a:pt x="140296" y="227209"/>
                    <a:pt x="146262" y="224823"/>
                  </a:cubicBezTo>
                  <a:cubicBezTo>
                    <a:pt x="152229" y="222438"/>
                    <a:pt x="155810" y="215878"/>
                    <a:pt x="153423" y="209915"/>
                  </a:cubicBezTo>
                  <a:cubicBezTo>
                    <a:pt x="152826" y="207529"/>
                    <a:pt x="151036" y="205740"/>
                    <a:pt x="149246" y="204547"/>
                  </a:cubicBezTo>
                  <a:cubicBezTo>
                    <a:pt x="155810" y="201566"/>
                    <a:pt x="161777" y="197988"/>
                    <a:pt x="166550" y="193217"/>
                  </a:cubicBezTo>
                  <a:lnTo>
                    <a:pt x="170130" y="196795"/>
                  </a:lnTo>
                  <a:cubicBezTo>
                    <a:pt x="168937" y="200373"/>
                    <a:pt x="170130" y="205144"/>
                    <a:pt x="173114" y="208126"/>
                  </a:cubicBezTo>
                  <a:cubicBezTo>
                    <a:pt x="177887" y="212896"/>
                    <a:pt x="185048" y="212896"/>
                    <a:pt x="189821" y="208126"/>
                  </a:cubicBezTo>
                  <a:cubicBezTo>
                    <a:pt x="194595" y="203355"/>
                    <a:pt x="194595" y="196199"/>
                    <a:pt x="189821" y="191428"/>
                  </a:cubicBezTo>
                  <a:cubicBezTo>
                    <a:pt x="186838" y="188446"/>
                    <a:pt x="182661" y="187253"/>
                    <a:pt x="178484" y="188446"/>
                  </a:cubicBezTo>
                  <a:lnTo>
                    <a:pt x="174904" y="184868"/>
                  </a:lnTo>
                  <a:cubicBezTo>
                    <a:pt x="185048" y="172941"/>
                    <a:pt x="191611" y="157436"/>
                    <a:pt x="193401" y="140738"/>
                  </a:cubicBezTo>
                  <a:lnTo>
                    <a:pt x="202352" y="140738"/>
                  </a:lnTo>
                  <a:cubicBezTo>
                    <a:pt x="204142" y="144316"/>
                    <a:pt x="208319" y="146702"/>
                    <a:pt x="212496" y="146702"/>
                  </a:cubicBezTo>
                  <a:cubicBezTo>
                    <a:pt x="219059" y="146702"/>
                    <a:pt x="224429" y="141335"/>
                    <a:pt x="224429" y="134775"/>
                  </a:cubicBezTo>
                  <a:cubicBezTo>
                    <a:pt x="225026" y="128215"/>
                    <a:pt x="219656" y="122848"/>
                    <a:pt x="213092" y="122848"/>
                  </a:cubicBezTo>
                  <a:close/>
                  <a:moveTo>
                    <a:pt x="117621" y="193217"/>
                  </a:moveTo>
                  <a:cubicBezTo>
                    <a:pt x="84803" y="193217"/>
                    <a:pt x="58549" y="166977"/>
                    <a:pt x="58549" y="134178"/>
                  </a:cubicBezTo>
                  <a:cubicBezTo>
                    <a:pt x="58549" y="101379"/>
                    <a:pt x="84803" y="75140"/>
                    <a:pt x="117621" y="75140"/>
                  </a:cubicBezTo>
                  <a:cubicBezTo>
                    <a:pt x="150439" y="75140"/>
                    <a:pt x="176694" y="101379"/>
                    <a:pt x="176694" y="134178"/>
                  </a:cubicBezTo>
                  <a:cubicBezTo>
                    <a:pt x="176694" y="166977"/>
                    <a:pt x="150439" y="193217"/>
                    <a:pt x="117621" y="19321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4961685" y="3740889"/>
              <a:ext cx="38188" cy="38166"/>
            </a:xfrm>
            <a:custGeom>
              <a:rect b="b" l="l" r="r" t="t"/>
              <a:pathLst>
                <a:path extrusionOk="0" h="38166" w="38188">
                  <a:moveTo>
                    <a:pt x="19094" y="0"/>
                  </a:moveTo>
                  <a:cubicBezTo>
                    <a:pt x="8354" y="0"/>
                    <a:pt x="0" y="8945"/>
                    <a:pt x="0" y="19083"/>
                  </a:cubicBezTo>
                  <a:cubicBezTo>
                    <a:pt x="0" y="29817"/>
                    <a:pt x="8950" y="38166"/>
                    <a:pt x="19094" y="38166"/>
                  </a:cubicBezTo>
                  <a:cubicBezTo>
                    <a:pt x="29238" y="38166"/>
                    <a:pt x="38188" y="29221"/>
                    <a:pt x="38188" y="19083"/>
                  </a:cubicBezTo>
                  <a:cubicBezTo>
                    <a:pt x="38188" y="8945"/>
                    <a:pt x="29835" y="0"/>
                    <a:pt x="190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36"/>
            <p:cNvSpPr/>
            <p:nvPr/>
          </p:nvSpPr>
          <p:spPr>
            <a:xfrm>
              <a:off x="4999276" y="3779652"/>
              <a:ext cx="29834" cy="29817"/>
            </a:xfrm>
            <a:custGeom>
              <a:rect b="b" l="l" r="r" t="t"/>
              <a:pathLst>
                <a:path extrusionOk="0" h="29817" w="29834">
                  <a:moveTo>
                    <a:pt x="29835" y="14909"/>
                  </a:moveTo>
                  <a:cubicBezTo>
                    <a:pt x="29835" y="23143"/>
                    <a:pt x="23156" y="29817"/>
                    <a:pt x="14917" y="29817"/>
                  </a:cubicBezTo>
                  <a:cubicBezTo>
                    <a:pt x="6679" y="29817"/>
                    <a:pt x="0" y="23143"/>
                    <a:pt x="0" y="14909"/>
                  </a:cubicBezTo>
                  <a:cubicBezTo>
                    <a:pt x="0" y="6675"/>
                    <a:pt x="6679" y="0"/>
                    <a:pt x="14917" y="0"/>
                  </a:cubicBezTo>
                  <a:cubicBezTo>
                    <a:pt x="23156" y="0"/>
                    <a:pt x="29835" y="6675"/>
                    <a:pt x="29835" y="149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36"/>
            <p:cNvSpPr/>
            <p:nvPr/>
          </p:nvSpPr>
          <p:spPr>
            <a:xfrm>
              <a:off x="4962281" y="3793368"/>
              <a:ext cx="23867" cy="23853"/>
            </a:xfrm>
            <a:custGeom>
              <a:rect b="b" l="l" r="r" t="t"/>
              <a:pathLst>
                <a:path extrusionOk="0" h="23853" w="23867">
                  <a:moveTo>
                    <a:pt x="23868" y="11927"/>
                  </a:moveTo>
                  <a:cubicBezTo>
                    <a:pt x="23868" y="18514"/>
                    <a:pt x="18525" y="23854"/>
                    <a:pt x="11934" y="23854"/>
                  </a:cubicBezTo>
                  <a:cubicBezTo>
                    <a:pt x="5343" y="23854"/>
                    <a:pt x="0" y="18514"/>
                    <a:pt x="0" y="11927"/>
                  </a:cubicBezTo>
                  <a:cubicBezTo>
                    <a:pt x="0" y="5340"/>
                    <a:pt x="5343" y="0"/>
                    <a:pt x="11934" y="0"/>
                  </a:cubicBezTo>
                  <a:cubicBezTo>
                    <a:pt x="18525" y="0"/>
                    <a:pt x="23868" y="5340"/>
                    <a:pt x="23868" y="119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0" name="Google Shape;290;p36"/>
          <p:cNvGrpSpPr/>
          <p:nvPr/>
        </p:nvGrpSpPr>
        <p:grpSpPr>
          <a:xfrm>
            <a:off x="5762563" y="2168674"/>
            <a:ext cx="933985" cy="965749"/>
            <a:chOff x="4868288" y="886693"/>
            <a:chExt cx="221544" cy="229073"/>
          </a:xfrm>
        </p:grpSpPr>
        <p:sp>
          <p:nvSpPr>
            <p:cNvPr id="291" name="Google Shape;291;p36"/>
            <p:cNvSpPr/>
            <p:nvPr/>
          </p:nvSpPr>
          <p:spPr>
            <a:xfrm>
              <a:off x="4868288" y="886693"/>
              <a:ext cx="221544" cy="229073"/>
            </a:xfrm>
            <a:custGeom>
              <a:rect b="b" l="l" r="r" t="t"/>
              <a:pathLst>
                <a:path extrusionOk="0" h="229073" w="221544">
                  <a:moveTo>
                    <a:pt x="198415" y="104437"/>
                  </a:moveTo>
                  <a:cubicBezTo>
                    <a:pt x="204978" y="104437"/>
                    <a:pt x="210349" y="101455"/>
                    <a:pt x="215122" y="97281"/>
                  </a:cubicBezTo>
                  <a:cubicBezTo>
                    <a:pt x="224072" y="87739"/>
                    <a:pt x="223476" y="72830"/>
                    <a:pt x="214525" y="63885"/>
                  </a:cubicBezTo>
                  <a:lnTo>
                    <a:pt x="155453" y="6636"/>
                  </a:lnTo>
                  <a:cubicBezTo>
                    <a:pt x="150679" y="2461"/>
                    <a:pt x="144712" y="-520"/>
                    <a:pt x="138745" y="76"/>
                  </a:cubicBezTo>
                  <a:cubicBezTo>
                    <a:pt x="132182" y="76"/>
                    <a:pt x="126811" y="3058"/>
                    <a:pt x="122038" y="7232"/>
                  </a:cubicBezTo>
                  <a:cubicBezTo>
                    <a:pt x="114878" y="14388"/>
                    <a:pt x="113684" y="25123"/>
                    <a:pt x="117861" y="34068"/>
                  </a:cubicBezTo>
                  <a:lnTo>
                    <a:pt x="13440" y="144989"/>
                  </a:lnTo>
                  <a:cubicBezTo>
                    <a:pt x="-5058" y="164668"/>
                    <a:pt x="-4461" y="196274"/>
                    <a:pt x="15230" y="215358"/>
                  </a:cubicBezTo>
                  <a:cubicBezTo>
                    <a:pt x="24180" y="224303"/>
                    <a:pt x="36114" y="229074"/>
                    <a:pt x="49241" y="229074"/>
                  </a:cubicBezTo>
                  <a:cubicBezTo>
                    <a:pt x="49838" y="229074"/>
                    <a:pt x="49838" y="229074"/>
                    <a:pt x="50435" y="229074"/>
                  </a:cubicBezTo>
                  <a:cubicBezTo>
                    <a:pt x="63562" y="228477"/>
                    <a:pt x="76092" y="223110"/>
                    <a:pt x="85043" y="213569"/>
                  </a:cubicBezTo>
                  <a:lnTo>
                    <a:pt x="188868" y="102051"/>
                  </a:lnTo>
                  <a:cubicBezTo>
                    <a:pt x="191851" y="103244"/>
                    <a:pt x="194834" y="103841"/>
                    <a:pt x="197818" y="103841"/>
                  </a:cubicBezTo>
                  <a:cubicBezTo>
                    <a:pt x="197818" y="104437"/>
                    <a:pt x="197818" y="104437"/>
                    <a:pt x="198415" y="104437"/>
                  </a:cubicBezTo>
                  <a:close/>
                  <a:moveTo>
                    <a:pt x="133972" y="19159"/>
                  </a:moveTo>
                  <a:cubicBezTo>
                    <a:pt x="135165" y="17966"/>
                    <a:pt x="136359" y="17370"/>
                    <a:pt x="138149" y="17370"/>
                  </a:cubicBezTo>
                  <a:cubicBezTo>
                    <a:pt x="138149" y="17370"/>
                    <a:pt x="138149" y="17370"/>
                    <a:pt x="138149" y="17370"/>
                  </a:cubicBezTo>
                  <a:cubicBezTo>
                    <a:pt x="139342" y="17370"/>
                    <a:pt x="141132" y="17966"/>
                    <a:pt x="142326" y="19159"/>
                  </a:cubicBezTo>
                  <a:lnTo>
                    <a:pt x="201398" y="76409"/>
                  </a:lnTo>
                  <a:cubicBezTo>
                    <a:pt x="203785" y="78794"/>
                    <a:pt x="203785" y="82372"/>
                    <a:pt x="201398" y="85354"/>
                  </a:cubicBezTo>
                  <a:cubicBezTo>
                    <a:pt x="200205" y="86546"/>
                    <a:pt x="199011" y="87143"/>
                    <a:pt x="197221" y="87143"/>
                  </a:cubicBezTo>
                  <a:cubicBezTo>
                    <a:pt x="195431" y="87143"/>
                    <a:pt x="194238" y="86546"/>
                    <a:pt x="193044" y="85354"/>
                  </a:cubicBezTo>
                  <a:lnTo>
                    <a:pt x="133972" y="28104"/>
                  </a:lnTo>
                  <a:cubicBezTo>
                    <a:pt x="131585" y="25123"/>
                    <a:pt x="131585" y="21545"/>
                    <a:pt x="133972" y="19159"/>
                  </a:cubicBezTo>
                  <a:close/>
                  <a:moveTo>
                    <a:pt x="71916" y="201642"/>
                  </a:moveTo>
                  <a:cubicBezTo>
                    <a:pt x="65949" y="207605"/>
                    <a:pt x="58192" y="211183"/>
                    <a:pt x="49838" y="211779"/>
                  </a:cubicBezTo>
                  <a:cubicBezTo>
                    <a:pt x="41484" y="211779"/>
                    <a:pt x="33727" y="208798"/>
                    <a:pt x="27760" y="202834"/>
                  </a:cubicBezTo>
                  <a:cubicBezTo>
                    <a:pt x="15230" y="190311"/>
                    <a:pt x="14633" y="170035"/>
                    <a:pt x="26567" y="157512"/>
                  </a:cubicBezTo>
                  <a:lnTo>
                    <a:pt x="129198" y="47188"/>
                  </a:lnTo>
                  <a:lnTo>
                    <a:pt x="175144" y="91317"/>
                  </a:lnTo>
                  <a:lnTo>
                    <a:pt x="71916" y="2016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4902982" y="1045994"/>
              <a:ext cx="44168" cy="33621"/>
            </a:xfrm>
            <a:custGeom>
              <a:rect b="b" l="l" r="r" t="t"/>
              <a:pathLst>
                <a:path extrusionOk="0" h="33621" w="44168">
                  <a:moveTo>
                    <a:pt x="36028" y="0"/>
                  </a:moveTo>
                  <a:lnTo>
                    <a:pt x="12757" y="0"/>
                  </a:lnTo>
                  <a:cubicBezTo>
                    <a:pt x="10370" y="0"/>
                    <a:pt x="8580" y="1193"/>
                    <a:pt x="7387" y="2385"/>
                  </a:cubicBezTo>
                  <a:lnTo>
                    <a:pt x="4403" y="5963"/>
                  </a:lnTo>
                  <a:cubicBezTo>
                    <a:pt x="-1564" y="12523"/>
                    <a:pt x="-1564" y="23258"/>
                    <a:pt x="5000" y="29221"/>
                  </a:cubicBezTo>
                  <a:lnTo>
                    <a:pt x="5000" y="29221"/>
                  </a:lnTo>
                  <a:cubicBezTo>
                    <a:pt x="11564" y="35185"/>
                    <a:pt x="21707" y="35185"/>
                    <a:pt x="27674" y="28625"/>
                  </a:cubicBezTo>
                  <a:lnTo>
                    <a:pt x="41995" y="13120"/>
                  </a:lnTo>
                  <a:cubicBezTo>
                    <a:pt x="46768" y="8349"/>
                    <a:pt x="43188" y="0"/>
                    <a:pt x="360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7"/>
          <p:cNvSpPr txBox="1"/>
          <p:nvPr>
            <p:ph idx="1" type="body"/>
          </p:nvPr>
        </p:nvSpPr>
        <p:spPr>
          <a:xfrm>
            <a:off x="1291100" y="2161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Life-threatening organ dysfunction caused by a dysregulated host response to infection.</a:t>
            </a:r>
            <a:endParaRPr/>
          </a:p>
        </p:txBody>
      </p:sp>
      <p:sp>
        <p:nvSpPr>
          <p:cNvPr id="298" name="Google Shape;298;p37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8"/>
          <p:cNvSpPr txBox="1"/>
          <p:nvPr>
            <p:ph idx="4294967295" type="ctrTitle"/>
          </p:nvPr>
        </p:nvSpPr>
        <p:spPr>
          <a:xfrm>
            <a:off x="3056225" y="724200"/>
            <a:ext cx="42525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48.9 Million Cases</a:t>
            </a:r>
            <a:endParaRPr sz="4800"/>
          </a:p>
        </p:txBody>
      </p:sp>
      <p:sp>
        <p:nvSpPr>
          <p:cNvPr id="304" name="Google Shape;304;p38"/>
          <p:cNvSpPr txBox="1"/>
          <p:nvPr>
            <p:ph idx="4294967295" type="subTitle"/>
          </p:nvPr>
        </p:nvSpPr>
        <p:spPr>
          <a:xfrm>
            <a:off x="3056213" y="1411308"/>
            <a:ext cx="37005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Reported in 2017</a:t>
            </a:r>
            <a:endParaRPr sz="1800"/>
          </a:p>
        </p:txBody>
      </p:sp>
      <p:sp>
        <p:nvSpPr>
          <p:cNvPr id="305" name="Google Shape;305;p38"/>
          <p:cNvSpPr txBox="1"/>
          <p:nvPr>
            <p:ph idx="4294967295" type="ctrTitle"/>
          </p:nvPr>
        </p:nvSpPr>
        <p:spPr>
          <a:xfrm>
            <a:off x="3056225" y="3353100"/>
            <a:ext cx="59448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Ranked in Top 10 Cases of Death Worldwide</a:t>
            </a:r>
            <a:endParaRPr sz="4800"/>
          </a:p>
        </p:txBody>
      </p:sp>
      <p:sp>
        <p:nvSpPr>
          <p:cNvPr id="306" name="Google Shape;306;p38"/>
          <p:cNvSpPr txBox="1"/>
          <p:nvPr>
            <p:ph idx="4294967295" type="ctrTitle"/>
          </p:nvPr>
        </p:nvSpPr>
        <p:spPr>
          <a:xfrm>
            <a:off x="3056225" y="2038650"/>
            <a:ext cx="4944900" cy="89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11.0 Million Deaths</a:t>
            </a:r>
            <a:endParaRPr sz="4800"/>
          </a:p>
        </p:txBody>
      </p:sp>
      <p:sp>
        <p:nvSpPr>
          <p:cNvPr id="307" name="Google Shape;307;p38"/>
          <p:cNvSpPr txBox="1"/>
          <p:nvPr>
            <p:ph idx="4294967295" type="subTitle"/>
          </p:nvPr>
        </p:nvSpPr>
        <p:spPr>
          <a:xfrm>
            <a:off x="3056213" y="2769729"/>
            <a:ext cx="37005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Reported in 2017</a:t>
            </a:r>
            <a:endParaRPr sz="1800"/>
          </a:p>
        </p:txBody>
      </p:sp>
      <p:sp>
        <p:nvSpPr>
          <p:cNvPr id="308" name="Google Shape;308;p3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9" name="Google Shape;309;p38"/>
          <p:cNvGrpSpPr/>
          <p:nvPr/>
        </p:nvGrpSpPr>
        <p:grpSpPr>
          <a:xfrm>
            <a:off x="2387291" y="931200"/>
            <a:ext cx="527468" cy="480890"/>
            <a:chOff x="7037564" y="876612"/>
            <a:chExt cx="272129" cy="248099"/>
          </a:xfrm>
        </p:grpSpPr>
        <p:sp>
          <p:nvSpPr>
            <p:cNvPr id="310" name="Google Shape;310;p38"/>
            <p:cNvSpPr/>
            <p:nvPr/>
          </p:nvSpPr>
          <p:spPr>
            <a:xfrm>
              <a:off x="7037564" y="876612"/>
              <a:ext cx="272129" cy="248099"/>
            </a:xfrm>
            <a:custGeom>
              <a:rect b="b" l="l" r="r" t="t"/>
              <a:pathLst>
                <a:path extrusionOk="0" h="248099" w="272129">
                  <a:moveTo>
                    <a:pt x="8969" y="248099"/>
                  </a:moveTo>
                  <a:cubicBezTo>
                    <a:pt x="10759" y="248099"/>
                    <a:pt x="13146" y="247503"/>
                    <a:pt x="14936" y="245714"/>
                  </a:cubicBezTo>
                  <a:lnTo>
                    <a:pt x="74605" y="193832"/>
                  </a:lnTo>
                  <a:cubicBezTo>
                    <a:pt x="84749" y="203373"/>
                    <a:pt x="97280" y="208144"/>
                    <a:pt x="110407" y="208144"/>
                  </a:cubicBezTo>
                  <a:cubicBezTo>
                    <a:pt x="122341" y="208144"/>
                    <a:pt x="134275" y="203970"/>
                    <a:pt x="144418" y="195621"/>
                  </a:cubicBezTo>
                  <a:lnTo>
                    <a:pt x="178430" y="166400"/>
                  </a:lnTo>
                  <a:cubicBezTo>
                    <a:pt x="178430" y="166400"/>
                    <a:pt x="178430" y="166400"/>
                    <a:pt x="178430" y="166400"/>
                  </a:cubicBezTo>
                  <a:cubicBezTo>
                    <a:pt x="178430" y="166400"/>
                    <a:pt x="178430" y="166400"/>
                    <a:pt x="178430" y="166400"/>
                  </a:cubicBezTo>
                  <a:lnTo>
                    <a:pt x="207071" y="141353"/>
                  </a:lnTo>
                  <a:cubicBezTo>
                    <a:pt x="207071" y="141353"/>
                    <a:pt x="207071" y="141353"/>
                    <a:pt x="207071" y="141353"/>
                  </a:cubicBezTo>
                  <a:cubicBezTo>
                    <a:pt x="207071" y="141353"/>
                    <a:pt x="207071" y="141353"/>
                    <a:pt x="207071" y="141353"/>
                  </a:cubicBezTo>
                  <a:lnTo>
                    <a:pt x="226166" y="124655"/>
                  </a:lnTo>
                  <a:lnTo>
                    <a:pt x="236309" y="136582"/>
                  </a:lnTo>
                  <a:cubicBezTo>
                    <a:pt x="238099" y="138371"/>
                    <a:pt x="240486" y="139564"/>
                    <a:pt x="242873" y="139564"/>
                  </a:cubicBezTo>
                  <a:cubicBezTo>
                    <a:pt x="244663" y="139564"/>
                    <a:pt x="247050" y="138968"/>
                    <a:pt x="248840" y="137179"/>
                  </a:cubicBezTo>
                  <a:cubicBezTo>
                    <a:pt x="252420" y="134197"/>
                    <a:pt x="253017" y="128233"/>
                    <a:pt x="249436" y="124655"/>
                  </a:cubicBezTo>
                  <a:lnTo>
                    <a:pt x="208861" y="77544"/>
                  </a:lnTo>
                  <a:lnTo>
                    <a:pt x="230343" y="59057"/>
                  </a:lnTo>
                  <a:lnTo>
                    <a:pt x="256597" y="89471"/>
                  </a:lnTo>
                  <a:cubicBezTo>
                    <a:pt x="258387" y="91260"/>
                    <a:pt x="260774" y="92452"/>
                    <a:pt x="263161" y="92452"/>
                  </a:cubicBezTo>
                  <a:cubicBezTo>
                    <a:pt x="264951" y="92452"/>
                    <a:pt x="267337" y="91856"/>
                    <a:pt x="269128" y="90067"/>
                  </a:cubicBezTo>
                  <a:cubicBezTo>
                    <a:pt x="272708" y="87085"/>
                    <a:pt x="273304" y="81122"/>
                    <a:pt x="269724" y="77544"/>
                  </a:cubicBezTo>
                  <a:lnTo>
                    <a:pt x="205281" y="3000"/>
                  </a:lnTo>
                  <a:cubicBezTo>
                    <a:pt x="202298" y="-578"/>
                    <a:pt x="196331" y="-1174"/>
                    <a:pt x="192751" y="2404"/>
                  </a:cubicBezTo>
                  <a:cubicBezTo>
                    <a:pt x="189171" y="5386"/>
                    <a:pt x="188574" y="11349"/>
                    <a:pt x="192154" y="14927"/>
                  </a:cubicBezTo>
                  <a:lnTo>
                    <a:pt x="218409" y="45341"/>
                  </a:lnTo>
                  <a:lnTo>
                    <a:pt x="196927" y="63828"/>
                  </a:lnTo>
                  <a:lnTo>
                    <a:pt x="156352" y="16716"/>
                  </a:lnTo>
                  <a:cubicBezTo>
                    <a:pt x="153369" y="13138"/>
                    <a:pt x="147402" y="12542"/>
                    <a:pt x="143822" y="16120"/>
                  </a:cubicBezTo>
                  <a:cubicBezTo>
                    <a:pt x="140242" y="19102"/>
                    <a:pt x="139645" y="25065"/>
                    <a:pt x="143225" y="28643"/>
                  </a:cubicBezTo>
                  <a:lnTo>
                    <a:pt x="153369" y="40570"/>
                  </a:lnTo>
                  <a:lnTo>
                    <a:pt x="71025" y="111536"/>
                  </a:lnTo>
                  <a:cubicBezTo>
                    <a:pt x="60285" y="120481"/>
                    <a:pt x="54318" y="133004"/>
                    <a:pt x="53124" y="146720"/>
                  </a:cubicBezTo>
                  <a:cubicBezTo>
                    <a:pt x="52527" y="158647"/>
                    <a:pt x="55511" y="170574"/>
                    <a:pt x="62671" y="180116"/>
                  </a:cubicBezTo>
                  <a:lnTo>
                    <a:pt x="3002" y="231402"/>
                  </a:lnTo>
                  <a:cubicBezTo>
                    <a:pt x="-578" y="234383"/>
                    <a:pt x="-1175" y="240347"/>
                    <a:pt x="2405" y="243925"/>
                  </a:cubicBezTo>
                  <a:cubicBezTo>
                    <a:pt x="3599" y="246907"/>
                    <a:pt x="6582" y="248099"/>
                    <a:pt x="8969" y="248099"/>
                  </a:cubicBezTo>
                  <a:close/>
                  <a:moveTo>
                    <a:pt x="82362" y="125252"/>
                  </a:moveTo>
                  <a:lnTo>
                    <a:pt x="164706" y="54286"/>
                  </a:lnTo>
                  <a:lnTo>
                    <a:pt x="214232" y="110939"/>
                  </a:lnTo>
                  <a:lnTo>
                    <a:pt x="201701" y="121673"/>
                  </a:lnTo>
                  <a:lnTo>
                    <a:pt x="192751" y="111536"/>
                  </a:lnTo>
                  <a:cubicBezTo>
                    <a:pt x="189767" y="107958"/>
                    <a:pt x="183800" y="107361"/>
                    <a:pt x="180220" y="110939"/>
                  </a:cubicBezTo>
                  <a:cubicBezTo>
                    <a:pt x="176640" y="113921"/>
                    <a:pt x="176043" y="119885"/>
                    <a:pt x="179624" y="123463"/>
                  </a:cubicBezTo>
                  <a:lnTo>
                    <a:pt x="188574" y="133600"/>
                  </a:lnTo>
                  <a:lnTo>
                    <a:pt x="173060" y="147316"/>
                  </a:lnTo>
                  <a:lnTo>
                    <a:pt x="164109" y="137179"/>
                  </a:lnTo>
                  <a:cubicBezTo>
                    <a:pt x="161126" y="133600"/>
                    <a:pt x="155159" y="133004"/>
                    <a:pt x="151579" y="136582"/>
                  </a:cubicBezTo>
                  <a:cubicBezTo>
                    <a:pt x="147999" y="139564"/>
                    <a:pt x="147402" y="145527"/>
                    <a:pt x="150982" y="149106"/>
                  </a:cubicBezTo>
                  <a:lnTo>
                    <a:pt x="159932" y="159243"/>
                  </a:lnTo>
                  <a:lnTo>
                    <a:pt x="132485" y="183097"/>
                  </a:lnTo>
                  <a:cubicBezTo>
                    <a:pt x="118164" y="195621"/>
                    <a:pt x="96683" y="193832"/>
                    <a:pt x="84153" y="179519"/>
                  </a:cubicBezTo>
                  <a:lnTo>
                    <a:pt x="79379" y="174152"/>
                  </a:lnTo>
                  <a:cubicBezTo>
                    <a:pt x="73412" y="166996"/>
                    <a:pt x="70428" y="158647"/>
                    <a:pt x="71025" y="149106"/>
                  </a:cubicBezTo>
                  <a:cubicBezTo>
                    <a:pt x="71622" y="139564"/>
                    <a:pt x="75799" y="131215"/>
                    <a:pt x="82362" y="12525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38"/>
            <p:cNvSpPr/>
            <p:nvPr/>
          </p:nvSpPr>
          <p:spPr>
            <a:xfrm>
              <a:off x="7124380" y="1022628"/>
              <a:ext cx="41972" cy="31880"/>
            </a:xfrm>
            <a:custGeom>
              <a:rect b="b" l="l" r="r" t="t"/>
              <a:pathLst>
                <a:path extrusionOk="0" h="31880" w="41972">
                  <a:moveTo>
                    <a:pt x="14044" y="29925"/>
                  </a:moveTo>
                  <a:lnTo>
                    <a:pt x="14044" y="29925"/>
                  </a:lnTo>
                  <a:cubicBezTo>
                    <a:pt x="24188" y="34099"/>
                    <a:pt x="35525" y="31714"/>
                    <a:pt x="41492" y="21576"/>
                  </a:cubicBezTo>
                  <a:cubicBezTo>
                    <a:pt x="42685" y="19787"/>
                    <a:pt x="41492" y="17402"/>
                    <a:pt x="39702" y="16805"/>
                  </a:cubicBezTo>
                  <a:cubicBezTo>
                    <a:pt x="34331" y="15613"/>
                    <a:pt x="28961" y="13227"/>
                    <a:pt x="23591" y="7860"/>
                  </a:cubicBezTo>
                  <a:cubicBezTo>
                    <a:pt x="16430" y="1300"/>
                    <a:pt x="9867" y="-489"/>
                    <a:pt x="3900" y="108"/>
                  </a:cubicBezTo>
                  <a:cubicBezTo>
                    <a:pt x="2707" y="108"/>
                    <a:pt x="1513" y="704"/>
                    <a:pt x="1513" y="1897"/>
                  </a:cubicBezTo>
                  <a:cubicBezTo>
                    <a:pt x="-3260" y="13227"/>
                    <a:pt x="3900" y="25751"/>
                    <a:pt x="14044" y="299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2" name="Google Shape;312;p38"/>
          <p:cNvGrpSpPr/>
          <p:nvPr/>
        </p:nvGrpSpPr>
        <p:grpSpPr>
          <a:xfrm>
            <a:off x="2410459" y="2280349"/>
            <a:ext cx="481133" cy="411499"/>
            <a:chOff x="6319760" y="3135000"/>
            <a:chExt cx="248224" cy="212299"/>
          </a:xfrm>
        </p:grpSpPr>
        <p:sp>
          <p:nvSpPr>
            <p:cNvPr id="313" name="Google Shape;313;p38"/>
            <p:cNvSpPr/>
            <p:nvPr/>
          </p:nvSpPr>
          <p:spPr>
            <a:xfrm>
              <a:off x="6411054" y="3235783"/>
              <a:ext cx="61459" cy="17890"/>
            </a:xfrm>
            <a:custGeom>
              <a:rect b="b" l="l" r="r" t="t"/>
              <a:pathLst>
                <a:path extrusionOk="0" h="17890" w="61459">
                  <a:moveTo>
                    <a:pt x="8950" y="17890"/>
                  </a:moveTo>
                  <a:lnTo>
                    <a:pt x="52509" y="17890"/>
                  </a:lnTo>
                  <a:cubicBezTo>
                    <a:pt x="57283" y="17890"/>
                    <a:pt x="61459" y="13716"/>
                    <a:pt x="61459" y="8945"/>
                  </a:cubicBezTo>
                  <a:cubicBezTo>
                    <a:pt x="61459" y="4175"/>
                    <a:pt x="57283" y="0"/>
                    <a:pt x="52509" y="0"/>
                  </a:cubicBezTo>
                  <a:lnTo>
                    <a:pt x="8950" y="0"/>
                  </a:lnTo>
                  <a:cubicBezTo>
                    <a:pt x="4177" y="0"/>
                    <a:pt x="0" y="4175"/>
                    <a:pt x="0" y="8945"/>
                  </a:cubicBezTo>
                  <a:cubicBezTo>
                    <a:pt x="0" y="13716"/>
                    <a:pt x="4177" y="17890"/>
                    <a:pt x="8950" y="178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38"/>
            <p:cNvSpPr/>
            <p:nvPr/>
          </p:nvSpPr>
          <p:spPr>
            <a:xfrm>
              <a:off x="6319760" y="3135000"/>
              <a:ext cx="248224" cy="212299"/>
            </a:xfrm>
            <a:custGeom>
              <a:rect b="b" l="l" r="r" t="t"/>
              <a:pathLst>
                <a:path extrusionOk="0" h="212299" w="248224">
                  <a:moveTo>
                    <a:pt x="238081" y="194409"/>
                  </a:moveTo>
                  <a:lnTo>
                    <a:pt x="212423" y="194409"/>
                  </a:lnTo>
                  <a:lnTo>
                    <a:pt x="212423" y="22661"/>
                  </a:lnTo>
                  <a:cubicBezTo>
                    <a:pt x="212423" y="10138"/>
                    <a:pt x="202279" y="0"/>
                    <a:pt x="189749" y="0"/>
                  </a:cubicBezTo>
                  <a:lnTo>
                    <a:pt x="54896" y="0"/>
                  </a:lnTo>
                  <a:cubicBezTo>
                    <a:pt x="42365" y="0"/>
                    <a:pt x="32221" y="10138"/>
                    <a:pt x="32221" y="22661"/>
                  </a:cubicBezTo>
                  <a:lnTo>
                    <a:pt x="32221" y="194409"/>
                  </a:lnTo>
                  <a:lnTo>
                    <a:pt x="8950" y="194409"/>
                  </a:lnTo>
                  <a:cubicBezTo>
                    <a:pt x="4177" y="194409"/>
                    <a:pt x="0" y="198584"/>
                    <a:pt x="0" y="203354"/>
                  </a:cubicBezTo>
                  <a:cubicBezTo>
                    <a:pt x="0" y="208125"/>
                    <a:pt x="4177" y="212300"/>
                    <a:pt x="8950" y="212300"/>
                  </a:cubicBezTo>
                  <a:lnTo>
                    <a:pt x="107405" y="212300"/>
                  </a:lnTo>
                  <a:cubicBezTo>
                    <a:pt x="107405" y="212300"/>
                    <a:pt x="107405" y="212300"/>
                    <a:pt x="108002" y="212300"/>
                  </a:cubicBezTo>
                  <a:lnTo>
                    <a:pt x="138433" y="212300"/>
                  </a:lnTo>
                  <a:cubicBezTo>
                    <a:pt x="138433" y="212300"/>
                    <a:pt x="138433" y="212300"/>
                    <a:pt x="139030" y="212300"/>
                  </a:cubicBezTo>
                  <a:lnTo>
                    <a:pt x="239274" y="212300"/>
                  </a:lnTo>
                  <a:cubicBezTo>
                    <a:pt x="244048" y="212300"/>
                    <a:pt x="248224" y="208125"/>
                    <a:pt x="248224" y="203354"/>
                  </a:cubicBezTo>
                  <a:cubicBezTo>
                    <a:pt x="248224" y="198584"/>
                    <a:pt x="242854" y="194409"/>
                    <a:pt x="238081" y="194409"/>
                  </a:cubicBezTo>
                  <a:close/>
                  <a:moveTo>
                    <a:pt x="134853" y="194409"/>
                  </a:moveTo>
                  <a:lnTo>
                    <a:pt x="109195" y="194409"/>
                  </a:lnTo>
                  <a:lnTo>
                    <a:pt x="109195" y="155050"/>
                  </a:lnTo>
                  <a:lnTo>
                    <a:pt x="134853" y="155050"/>
                  </a:lnTo>
                  <a:lnTo>
                    <a:pt x="134853" y="194409"/>
                  </a:lnTo>
                  <a:close/>
                  <a:moveTo>
                    <a:pt x="49526" y="22065"/>
                  </a:moveTo>
                  <a:cubicBezTo>
                    <a:pt x="49526" y="19083"/>
                    <a:pt x="51912" y="16698"/>
                    <a:pt x="54896" y="16698"/>
                  </a:cubicBezTo>
                  <a:lnTo>
                    <a:pt x="189749" y="16698"/>
                  </a:lnTo>
                  <a:cubicBezTo>
                    <a:pt x="192732" y="16698"/>
                    <a:pt x="195119" y="19083"/>
                    <a:pt x="195119" y="22065"/>
                  </a:cubicBezTo>
                  <a:lnTo>
                    <a:pt x="195119" y="193813"/>
                  </a:lnTo>
                  <a:lnTo>
                    <a:pt x="152753" y="193813"/>
                  </a:lnTo>
                  <a:lnTo>
                    <a:pt x="152753" y="152069"/>
                  </a:lnTo>
                  <a:cubicBezTo>
                    <a:pt x="152753" y="143720"/>
                    <a:pt x="145593" y="136563"/>
                    <a:pt x="137240" y="136563"/>
                  </a:cubicBezTo>
                  <a:lnTo>
                    <a:pt x="106808" y="136563"/>
                  </a:lnTo>
                  <a:cubicBezTo>
                    <a:pt x="98454" y="136563"/>
                    <a:pt x="91294" y="143720"/>
                    <a:pt x="91294" y="152069"/>
                  </a:cubicBezTo>
                  <a:lnTo>
                    <a:pt x="91294" y="193813"/>
                  </a:lnTo>
                  <a:lnTo>
                    <a:pt x="48929" y="193813"/>
                  </a:lnTo>
                  <a:lnTo>
                    <a:pt x="48929" y="2206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38"/>
            <p:cNvSpPr/>
            <p:nvPr/>
          </p:nvSpPr>
          <p:spPr>
            <a:xfrm>
              <a:off x="6415231" y="3173166"/>
              <a:ext cx="52508" cy="52478"/>
            </a:xfrm>
            <a:custGeom>
              <a:rect b="b" l="l" r="r" t="t"/>
              <a:pathLst>
                <a:path extrusionOk="0" h="52478" w="52508">
                  <a:moveTo>
                    <a:pt x="43559" y="17294"/>
                  </a:moveTo>
                  <a:lnTo>
                    <a:pt x="35205" y="17294"/>
                  </a:lnTo>
                  <a:lnTo>
                    <a:pt x="35205" y="8945"/>
                  </a:lnTo>
                  <a:cubicBezTo>
                    <a:pt x="35205" y="4175"/>
                    <a:pt x="31028" y="0"/>
                    <a:pt x="26254" y="0"/>
                  </a:cubicBezTo>
                  <a:cubicBezTo>
                    <a:pt x="21481" y="0"/>
                    <a:pt x="17304" y="4175"/>
                    <a:pt x="17304" y="8945"/>
                  </a:cubicBezTo>
                  <a:lnTo>
                    <a:pt x="17304" y="17294"/>
                  </a:lnTo>
                  <a:lnTo>
                    <a:pt x="8950" y="17294"/>
                  </a:lnTo>
                  <a:cubicBezTo>
                    <a:pt x="4177" y="17294"/>
                    <a:pt x="0" y="21469"/>
                    <a:pt x="0" y="26239"/>
                  </a:cubicBezTo>
                  <a:cubicBezTo>
                    <a:pt x="0" y="31010"/>
                    <a:pt x="4177" y="35185"/>
                    <a:pt x="8950" y="35185"/>
                  </a:cubicBezTo>
                  <a:lnTo>
                    <a:pt x="17304" y="35185"/>
                  </a:lnTo>
                  <a:lnTo>
                    <a:pt x="17304" y="43534"/>
                  </a:lnTo>
                  <a:cubicBezTo>
                    <a:pt x="17304" y="48304"/>
                    <a:pt x="21481" y="52479"/>
                    <a:pt x="26254" y="52479"/>
                  </a:cubicBezTo>
                  <a:cubicBezTo>
                    <a:pt x="31028" y="52479"/>
                    <a:pt x="35205" y="48304"/>
                    <a:pt x="35205" y="43534"/>
                  </a:cubicBezTo>
                  <a:lnTo>
                    <a:pt x="35205" y="35185"/>
                  </a:lnTo>
                  <a:lnTo>
                    <a:pt x="43559" y="35185"/>
                  </a:lnTo>
                  <a:cubicBezTo>
                    <a:pt x="48332" y="35185"/>
                    <a:pt x="52509" y="31010"/>
                    <a:pt x="52509" y="26239"/>
                  </a:cubicBezTo>
                  <a:cubicBezTo>
                    <a:pt x="52509" y="21469"/>
                    <a:pt x="48332" y="17294"/>
                    <a:pt x="43559" y="172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6" name="Google Shape;31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450" y="3353112"/>
            <a:ext cx="481150" cy="54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9"/>
          <p:cNvSpPr txBox="1"/>
          <p:nvPr>
            <p:ph idx="1" type="body"/>
          </p:nvPr>
        </p:nvSpPr>
        <p:spPr>
          <a:xfrm>
            <a:off x="514800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SOFA Score</a:t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Developed in 1994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6 Different Tests (One for each organ system)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 Scale is 0-4 for each test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The slower and more thorough approach</a:t>
            </a:r>
            <a:endParaRPr/>
          </a:p>
        </p:txBody>
      </p:sp>
      <p:sp>
        <p:nvSpPr>
          <p:cNvPr id="322" name="Google Shape;322;p39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Modern Approaches</a:t>
            </a:r>
            <a:endParaRPr/>
          </a:p>
        </p:txBody>
      </p:sp>
      <p:sp>
        <p:nvSpPr>
          <p:cNvPr id="323" name="Google Shape;323;p39"/>
          <p:cNvSpPr txBox="1"/>
          <p:nvPr>
            <p:ph idx="2" type="body"/>
          </p:nvPr>
        </p:nvSpPr>
        <p:spPr>
          <a:xfrm>
            <a:off x="3897594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quickSOFA (qSOFA) Score</a:t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Developed in 2016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1 Single Test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Scale is 0-3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/>
              <a:t>The quicker and simpler approach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3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0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SOFA and qSOFA Scores</a:t>
            </a:r>
            <a:endParaRPr/>
          </a:p>
        </p:txBody>
      </p:sp>
      <p:sp>
        <p:nvSpPr>
          <p:cNvPr id="330" name="Google Shape;330;p40"/>
          <p:cNvSpPr txBox="1"/>
          <p:nvPr>
            <p:ph idx="1" type="body"/>
          </p:nvPr>
        </p:nvSpPr>
        <p:spPr>
          <a:xfrm>
            <a:off x="514800" y="1582775"/>
            <a:ext cx="29910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SOFA Score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Tests performance in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Respiratory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Coagulatory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Liver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Cardiovascular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Renal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Neurological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Systems</a:t>
            </a:r>
            <a:endParaRPr/>
          </a:p>
        </p:txBody>
      </p:sp>
      <p:sp>
        <p:nvSpPr>
          <p:cNvPr id="331" name="Google Shape;331;p40"/>
          <p:cNvSpPr txBox="1"/>
          <p:nvPr>
            <p:ph idx="2" type="body"/>
          </p:nvPr>
        </p:nvSpPr>
        <p:spPr>
          <a:xfrm>
            <a:off x="3897602" y="1582775"/>
            <a:ext cx="43176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qSOFA Score is based on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Patient’s Systolic Blood Pressure (lower than 100 mmHg is bad)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Patient’s Respiratory Rate (more than 22 breaths a minute is bad)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Patient having an altered mental state (Scoring more than 15 points on the Glasgow Coma scale is bad)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1"/>
          <p:cNvSpPr txBox="1"/>
          <p:nvPr>
            <p:ph type="title"/>
          </p:nvPr>
        </p:nvSpPr>
        <p:spPr>
          <a:xfrm>
            <a:off x="514800" y="809150"/>
            <a:ext cx="83904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Shortcomings of using SOFA and qSOFA</a:t>
            </a:r>
            <a:endParaRPr/>
          </a:p>
        </p:txBody>
      </p:sp>
      <p:sp>
        <p:nvSpPr>
          <p:cNvPr id="337" name="Google Shape;337;p41"/>
          <p:cNvSpPr txBox="1"/>
          <p:nvPr>
            <p:ph idx="1" type="body"/>
          </p:nvPr>
        </p:nvSpPr>
        <p:spPr>
          <a:xfrm>
            <a:off x="514800" y="1582775"/>
            <a:ext cx="8458500" cy="34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SOFA score was developed on data for patients &gt;18 years old, but young children are particularly </a:t>
            </a:r>
            <a:r>
              <a:rPr lang="en"/>
              <a:t>susceptible</a:t>
            </a:r>
            <a:r>
              <a:rPr lang="en"/>
              <a:t> to the disease (0-3 months old)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qSOFA leaves out metrics that SOFA includes (platelet count)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SOFA leaves out a metric that qSOFA includes (respiratory rate)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2"/>
          <p:cNvSpPr txBox="1"/>
          <p:nvPr>
            <p:ph type="title"/>
          </p:nvPr>
        </p:nvSpPr>
        <p:spPr>
          <a:xfrm>
            <a:off x="514800" y="809150"/>
            <a:ext cx="83904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importantly</a:t>
            </a:r>
            <a:r>
              <a:rPr lang="en"/>
              <a:t>...</a:t>
            </a:r>
            <a:r>
              <a:rPr lang="en"/>
              <a:t> </a:t>
            </a:r>
            <a:endParaRPr/>
          </a:p>
        </p:txBody>
      </p:sp>
      <p:sp>
        <p:nvSpPr>
          <p:cNvPr id="343" name="Google Shape;343;p42"/>
          <p:cNvSpPr txBox="1"/>
          <p:nvPr>
            <p:ph idx="1" type="body"/>
          </p:nvPr>
        </p:nvSpPr>
        <p:spPr>
          <a:xfrm>
            <a:off x="514800" y="1582775"/>
            <a:ext cx="8458500" cy="34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Baig et al. found that qSOFA scores outperformed SOFA scores in low-middle countries, in particular on septic shock and severe sepsis patients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Machado et al. note that qSOFA suffers from having low sensitivity (does not pick up on early stages of Sepsis), which SOFA does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If diagnosis is the goal, the tool needs to be as widely applicable as possible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3"/>
          <p:cNvSpPr/>
          <p:nvPr/>
        </p:nvSpPr>
        <p:spPr>
          <a:xfrm>
            <a:off x="3131175" y="3048900"/>
            <a:ext cx="2367300" cy="101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MDP</a:t>
            </a:r>
            <a:endParaRPr sz="2300"/>
          </a:p>
        </p:txBody>
      </p:sp>
      <p:cxnSp>
        <p:nvCxnSpPr>
          <p:cNvPr id="349" name="Google Shape;349;p43"/>
          <p:cNvCxnSpPr>
            <a:stCxn id="348" idx="3"/>
          </p:cNvCxnSpPr>
          <p:nvPr/>
        </p:nvCxnSpPr>
        <p:spPr>
          <a:xfrm flipH="1" rot="10800000">
            <a:off x="5498475" y="3544800"/>
            <a:ext cx="1276500" cy="12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0" name="Google Shape;350;p43"/>
          <p:cNvCxnSpPr/>
          <p:nvPr/>
        </p:nvCxnSpPr>
        <p:spPr>
          <a:xfrm flipH="1" rot="10800000">
            <a:off x="1854675" y="3544800"/>
            <a:ext cx="1276500" cy="12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1" name="Google Shape;351;p43"/>
          <p:cNvSpPr txBox="1"/>
          <p:nvPr/>
        </p:nvSpPr>
        <p:spPr>
          <a:xfrm>
            <a:off x="2030175" y="36810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Patient Vitals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352" name="Google Shape;352;p43"/>
          <p:cNvSpPr txBox="1"/>
          <p:nvPr/>
        </p:nvSpPr>
        <p:spPr>
          <a:xfrm>
            <a:off x="5673975" y="36810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Sepsis: Yes/No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353" name="Google Shape;353;p43"/>
          <p:cNvCxnSpPr>
            <a:stCxn id="348" idx="1"/>
          </p:cNvCxnSpPr>
          <p:nvPr/>
        </p:nvCxnSpPr>
        <p:spPr>
          <a:xfrm>
            <a:off x="3131175" y="3557100"/>
            <a:ext cx="3606600" cy="600"/>
          </a:xfrm>
          <a:prstGeom prst="bentConnector5">
            <a:avLst>
              <a:gd fmla="val -47080" name="adj1"/>
              <a:gd fmla="val 124387500" name="adj2"/>
              <a:gd fmla="val 100001" name="adj3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4" name="Google Shape;354;p43"/>
          <p:cNvSpPr txBox="1"/>
          <p:nvPr/>
        </p:nvSpPr>
        <p:spPr>
          <a:xfrm>
            <a:off x="3676575" y="4303425"/>
            <a:ext cx="1276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Q-Learning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355" name="Google Shape;355;p43"/>
          <p:cNvCxnSpPr>
            <a:endCxn id="348" idx="0"/>
          </p:cNvCxnSpPr>
          <p:nvPr/>
        </p:nvCxnSpPr>
        <p:spPr>
          <a:xfrm>
            <a:off x="4296225" y="2106900"/>
            <a:ext cx="18600" cy="9420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6" name="Google Shape;356;p43"/>
          <p:cNvSpPr txBox="1"/>
          <p:nvPr/>
        </p:nvSpPr>
        <p:spPr>
          <a:xfrm>
            <a:off x="3842775" y="15529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Causal Inference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357" name="Google Shape;357;p43"/>
          <p:cNvSpPr txBox="1"/>
          <p:nvPr/>
        </p:nvSpPr>
        <p:spPr>
          <a:xfrm>
            <a:off x="5346125" y="1552900"/>
            <a:ext cx="2367300" cy="8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ncode Sans Semi Condensed Light"/>
              <a:buAutoNum type="arabicPeriod"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Set initial edge weights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ncode Sans Semi Condensed Light"/>
              <a:buAutoNum type="arabicPeriod"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Penalize models that violate causal inference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358" name="Google Shape;358;p43"/>
          <p:cNvSpPr txBox="1"/>
          <p:nvPr>
            <p:ph idx="4294967295" type="title"/>
          </p:nvPr>
        </p:nvSpPr>
        <p:spPr>
          <a:xfrm>
            <a:off x="1127925" y="839525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FOOTON</a:t>
            </a:r>
            <a:endParaRPr/>
          </a:p>
        </p:txBody>
      </p:sp>
      <p:sp>
        <p:nvSpPr>
          <p:cNvPr id="359" name="Google Shape;359;p43"/>
          <p:cNvSpPr txBox="1"/>
          <p:nvPr/>
        </p:nvSpPr>
        <p:spPr>
          <a:xfrm>
            <a:off x="2176875" y="3776625"/>
            <a:ext cx="627900" cy="4353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360" name="Google Shape;360;p43"/>
          <p:cNvSpPr txBox="1"/>
          <p:nvPr/>
        </p:nvSpPr>
        <p:spPr>
          <a:xfrm>
            <a:off x="5872500" y="3776625"/>
            <a:ext cx="556800" cy="4353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4"/>
          <p:cNvSpPr txBox="1"/>
          <p:nvPr>
            <p:ph idx="1" type="body"/>
          </p:nvPr>
        </p:nvSpPr>
        <p:spPr>
          <a:xfrm>
            <a:off x="1291200" y="851150"/>
            <a:ext cx="6561600" cy="10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4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7" name="Google Shape;367;p44"/>
          <p:cNvSpPr txBox="1"/>
          <p:nvPr>
            <p:ph idx="1" type="body"/>
          </p:nvPr>
        </p:nvSpPr>
        <p:spPr>
          <a:xfrm>
            <a:off x="1872450" y="1994625"/>
            <a:ext cx="5399100" cy="208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31800" lvl="0" marL="457200" rtl="0" algn="l">
              <a:spcBef>
                <a:spcPts val="60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Sepsis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SOFA vs qSOFA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5"/>
          <p:cNvSpPr txBox="1"/>
          <p:nvPr>
            <p:ph idx="4294967295" type="subTitle"/>
          </p:nvPr>
        </p:nvSpPr>
        <p:spPr>
          <a:xfrm>
            <a:off x="518800" y="3411550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States, Actions, Rewards, Oh My!</a:t>
            </a:r>
            <a:endParaRPr/>
          </a:p>
        </p:txBody>
      </p:sp>
      <p:sp>
        <p:nvSpPr>
          <p:cNvPr id="373" name="Google Shape;373;p45"/>
          <p:cNvSpPr txBox="1"/>
          <p:nvPr>
            <p:ph idx="4294967295" type="ctrTitle"/>
          </p:nvPr>
        </p:nvSpPr>
        <p:spPr>
          <a:xfrm>
            <a:off x="518800" y="2269150"/>
            <a:ext cx="5173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MDP</a:t>
            </a:r>
            <a:endParaRPr sz="9600"/>
          </a:p>
        </p:txBody>
      </p:sp>
      <p:sp>
        <p:nvSpPr>
          <p:cNvPr id="374" name="Google Shape;374;p4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75" name="Google Shape;375;p45"/>
          <p:cNvGrpSpPr/>
          <p:nvPr/>
        </p:nvGrpSpPr>
        <p:grpSpPr>
          <a:xfrm>
            <a:off x="5692596" y="2154923"/>
            <a:ext cx="1339276" cy="1274031"/>
            <a:chOff x="6014317" y="3004378"/>
            <a:chExt cx="457200" cy="457199"/>
          </a:xfrm>
        </p:grpSpPr>
        <p:sp>
          <p:nvSpPr>
            <p:cNvPr id="376" name="Google Shape;376;p45"/>
            <p:cNvSpPr/>
            <p:nvPr/>
          </p:nvSpPr>
          <p:spPr>
            <a:xfrm>
              <a:off x="6014317" y="3326322"/>
              <a:ext cx="135254" cy="135255"/>
            </a:xfrm>
            <a:custGeom>
              <a:rect b="b" l="l" r="r" t="t"/>
              <a:pathLst>
                <a:path extrusionOk="0" h="135255" w="135254">
                  <a:moveTo>
                    <a:pt x="80010" y="0"/>
                  </a:moveTo>
                  <a:lnTo>
                    <a:pt x="11430" y="68580"/>
                  </a:lnTo>
                  <a:cubicBezTo>
                    <a:pt x="-3810" y="83820"/>
                    <a:pt x="-3810" y="108585"/>
                    <a:pt x="11430" y="123825"/>
                  </a:cubicBezTo>
                  <a:cubicBezTo>
                    <a:pt x="26670" y="139065"/>
                    <a:pt x="51435" y="139065"/>
                    <a:pt x="66675" y="123825"/>
                  </a:cubicBezTo>
                  <a:lnTo>
                    <a:pt x="135255" y="55245"/>
                  </a:lnTo>
                  <a:cubicBezTo>
                    <a:pt x="113348" y="40005"/>
                    <a:pt x="95250" y="21907"/>
                    <a:pt x="800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45"/>
            <p:cNvSpPr/>
            <p:nvPr/>
          </p:nvSpPr>
          <p:spPr>
            <a:xfrm>
              <a:off x="6090517" y="3004378"/>
              <a:ext cx="381000" cy="381000"/>
            </a:xfrm>
            <a:custGeom>
              <a:rect b="b" l="l" r="r" t="t"/>
              <a:pathLst>
                <a:path extrusionOk="0" h="381000" w="381000">
                  <a:moveTo>
                    <a:pt x="190500" y="0"/>
                  </a:moveTo>
                  <a:cubicBezTo>
                    <a:pt x="85725" y="0"/>
                    <a:pt x="0" y="85725"/>
                    <a:pt x="0" y="190500"/>
                  </a:cubicBezTo>
                  <a:cubicBezTo>
                    <a:pt x="0" y="295275"/>
                    <a:pt x="85725" y="381000"/>
                    <a:pt x="190500" y="381000"/>
                  </a:cubicBezTo>
                  <a:cubicBezTo>
                    <a:pt x="295275" y="381000"/>
                    <a:pt x="381000" y="295275"/>
                    <a:pt x="381000" y="190500"/>
                  </a:cubicBezTo>
                  <a:cubicBezTo>
                    <a:pt x="381000" y="85725"/>
                    <a:pt x="296228" y="0"/>
                    <a:pt x="190500" y="0"/>
                  </a:cubicBezTo>
                  <a:close/>
                  <a:moveTo>
                    <a:pt x="295275" y="287655"/>
                  </a:moveTo>
                  <a:cubicBezTo>
                    <a:pt x="280035" y="304800"/>
                    <a:pt x="260033" y="317183"/>
                    <a:pt x="238125" y="325755"/>
                  </a:cubicBezTo>
                  <a:cubicBezTo>
                    <a:pt x="231458" y="327660"/>
                    <a:pt x="225743" y="329565"/>
                    <a:pt x="219075" y="331470"/>
                  </a:cubicBezTo>
                  <a:cubicBezTo>
                    <a:pt x="209550" y="333375"/>
                    <a:pt x="200025" y="334328"/>
                    <a:pt x="190500" y="334328"/>
                  </a:cubicBezTo>
                  <a:cubicBezTo>
                    <a:pt x="180975" y="334328"/>
                    <a:pt x="171450" y="333375"/>
                    <a:pt x="161925" y="331470"/>
                  </a:cubicBezTo>
                  <a:cubicBezTo>
                    <a:pt x="155258" y="330518"/>
                    <a:pt x="149543" y="328613"/>
                    <a:pt x="142875" y="325755"/>
                  </a:cubicBezTo>
                  <a:cubicBezTo>
                    <a:pt x="120968" y="318135"/>
                    <a:pt x="100965" y="304800"/>
                    <a:pt x="85725" y="287655"/>
                  </a:cubicBezTo>
                  <a:cubicBezTo>
                    <a:pt x="61913" y="261938"/>
                    <a:pt x="47625" y="227648"/>
                    <a:pt x="47625" y="190500"/>
                  </a:cubicBezTo>
                  <a:cubicBezTo>
                    <a:pt x="47625" y="111443"/>
                    <a:pt x="111443" y="47625"/>
                    <a:pt x="190500" y="47625"/>
                  </a:cubicBezTo>
                  <a:cubicBezTo>
                    <a:pt x="269558" y="47625"/>
                    <a:pt x="333375" y="111443"/>
                    <a:pt x="333375" y="190500"/>
                  </a:cubicBezTo>
                  <a:cubicBezTo>
                    <a:pt x="333375" y="227648"/>
                    <a:pt x="319088" y="261938"/>
                    <a:pt x="295275" y="28765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45"/>
            <p:cNvSpPr/>
            <p:nvPr/>
          </p:nvSpPr>
          <p:spPr>
            <a:xfrm>
              <a:off x="6166717" y="3118678"/>
              <a:ext cx="228600" cy="152399"/>
            </a:xfrm>
            <a:custGeom>
              <a:rect b="b" l="l" r="r" t="t"/>
              <a:pathLst>
                <a:path extrusionOk="0" h="152399" w="228600">
                  <a:moveTo>
                    <a:pt x="222885" y="62865"/>
                  </a:moveTo>
                  <a:lnTo>
                    <a:pt x="165735" y="5715"/>
                  </a:lnTo>
                  <a:cubicBezTo>
                    <a:pt x="158115" y="-1905"/>
                    <a:pt x="146685" y="-1905"/>
                    <a:pt x="139065" y="5715"/>
                  </a:cubicBezTo>
                  <a:cubicBezTo>
                    <a:pt x="131445" y="13335"/>
                    <a:pt x="131445" y="24765"/>
                    <a:pt x="139065" y="32385"/>
                  </a:cubicBezTo>
                  <a:lnTo>
                    <a:pt x="163830" y="57150"/>
                  </a:lnTo>
                  <a:lnTo>
                    <a:pt x="19050" y="57150"/>
                  </a:lnTo>
                  <a:cubicBezTo>
                    <a:pt x="8572" y="57150"/>
                    <a:pt x="0" y="65722"/>
                    <a:pt x="0" y="76200"/>
                  </a:cubicBezTo>
                  <a:cubicBezTo>
                    <a:pt x="0" y="86678"/>
                    <a:pt x="8572" y="95250"/>
                    <a:pt x="19050" y="95250"/>
                  </a:cubicBezTo>
                  <a:lnTo>
                    <a:pt x="163830" y="95250"/>
                  </a:lnTo>
                  <a:lnTo>
                    <a:pt x="139065" y="120015"/>
                  </a:lnTo>
                  <a:cubicBezTo>
                    <a:pt x="131445" y="127635"/>
                    <a:pt x="131445" y="139065"/>
                    <a:pt x="139065" y="146685"/>
                  </a:cubicBezTo>
                  <a:cubicBezTo>
                    <a:pt x="142875" y="150495"/>
                    <a:pt x="147638" y="152400"/>
                    <a:pt x="152400" y="152400"/>
                  </a:cubicBezTo>
                  <a:cubicBezTo>
                    <a:pt x="157163" y="152400"/>
                    <a:pt x="161925" y="150495"/>
                    <a:pt x="165735" y="146685"/>
                  </a:cubicBezTo>
                  <a:lnTo>
                    <a:pt x="222885" y="89535"/>
                  </a:lnTo>
                  <a:cubicBezTo>
                    <a:pt x="230505" y="81915"/>
                    <a:pt x="230505" y="70485"/>
                    <a:pt x="222885" y="6286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514800" y="809150"/>
            <a:ext cx="76503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a Few Notes Before We Get Started</a:t>
            </a:r>
            <a:endParaRPr/>
          </a:p>
        </p:txBody>
      </p:sp>
      <p:sp>
        <p:nvSpPr>
          <p:cNvPr id="220" name="Google Shape;220;p28"/>
          <p:cNvSpPr txBox="1"/>
          <p:nvPr>
            <p:ph idx="1" type="body"/>
          </p:nvPr>
        </p:nvSpPr>
        <p:spPr>
          <a:xfrm>
            <a:off x="514800" y="1582775"/>
            <a:ext cx="6373800" cy="3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 have prepared stopping blocks for questions as we go through the material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You are free and welcome to stop and ask questions at any point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If you need me to go back to a previous slide, feel free to ask and I will gladly oblige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6"/>
          <p:cNvSpPr txBox="1"/>
          <p:nvPr>
            <p:ph idx="1" type="body"/>
          </p:nvPr>
        </p:nvSpPr>
        <p:spPr>
          <a:xfrm>
            <a:off x="1291200" y="1189800"/>
            <a:ext cx="65616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 MDP provides:</a:t>
            </a:r>
            <a:endParaRPr/>
          </a:p>
        </p:txBody>
      </p:sp>
      <p:sp>
        <p:nvSpPr>
          <p:cNvPr id="384" name="Google Shape;384;p46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5" name="Google Shape;385;p46"/>
          <p:cNvSpPr txBox="1"/>
          <p:nvPr>
            <p:ph idx="1" type="body"/>
          </p:nvPr>
        </p:nvSpPr>
        <p:spPr>
          <a:xfrm>
            <a:off x="1385100" y="1916900"/>
            <a:ext cx="6373800" cy="3480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600"/>
              </a:spcBef>
              <a:spcAft>
                <a:spcPts val="0"/>
              </a:spcAft>
              <a:buSzPts val="3200"/>
              <a:buAutoNum type="arabicPeriod"/>
            </a:pPr>
            <a:r>
              <a:rPr lang="en"/>
              <a:t>States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"/>
              <a:t>Actions to get to Other States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"/>
              <a:t>Rewards/Consequences of Taking Those Actions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7"/>
          <p:cNvSpPr txBox="1"/>
          <p:nvPr/>
        </p:nvSpPr>
        <p:spPr>
          <a:xfrm>
            <a:off x="209050" y="175000"/>
            <a:ext cx="37944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A</a:t>
            </a:r>
            <a:r>
              <a:rPr lang="en" sz="3200" u="sng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 Simple Sepsis MDP </a:t>
            </a:r>
            <a:endParaRPr sz="3200" u="sng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391" name="Google Shape;391;p47"/>
          <p:cNvSpPr/>
          <p:nvPr/>
        </p:nvSpPr>
        <p:spPr>
          <a:xfrm>
            <a:off x="6409125" y="1559250"/>
            <a:ext cx="799800" cy="778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Sepsis</a:t>
            </a:r>
            <a:endParaRPr sz="1000"/>
          </a:p>
        </p:txBody>
      </p:sp>
      <p:sp>
        <p:nvSpPr>
          <p:cNvPr id="392" name="Google Shape;392;p47"/>
          <p:cNvSpPr/>
          <p:nvPr/>
        </p:nvSpPr>
        <p:spPr>
          <a:xfrm>
            <a:off x="6409125" y="3544275"/>
            <a:ext cx="799800" cy="7788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No Sepsis</a:t>
            </a:r>
            <a:endParaRPr sz="1000"/>
          </a:p>
        </p:txBody>
      </p:sp>
      <p:sp>
        <p:nvSpPr>
          <p:cNvPr id="393" name="Google Shape;393;p47"/>
          <p:cNvSpPr/>
          <p:nvPr/>
        </p:nvSpPr>
        <p:spPr>
          <a:xfrm>
            <a:off x="1033275" y="2642625"/>
            <a:ext cx="799800" cy="778800"/>
          </a:xfrm>
          <a:prstGeom prst="ellipse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Start</a:t>
            </a:r>
            <a:endParaRPr sz="1000"/>
          </a:p>
        </p:txBody>
      </p:sp>
      <p:sp>
        <p:nvSpPr>
          <p:cNvPr id="394" name="Google Shape;394;p47"/>
          <p:cNvSpPr/>
          <p:nvPr/>
        </p:nvSpPr>
        <p:spPr>
          <a:xfrm>
            <a:off x="2755050" y="2642625"/>
            <a:ext cx="799800" cy="778800"/>
          </a:xfrm>
          <a:prstGeom prst="ellipse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Age</a:t>
            </a:r>
            <a:endParaRPr sz="1000"/>
          </a:p>
        </p:txBody>
      </p:sp>
      <p:sp>
        <p:nvSpPr>
          <p:cNvPr id="395" name="Google Shape;395;p47"/>
          <p:cNvSpPr/>
          <p:nvPr/>
        </p:nvSpPr>
        <p:spPr>
          <a:xfrm>
            <a:off x="4572000" y="1559250"/>
            <a:ext cx="865200" cy="859800"/>
          </a:xfrm>
          <a:prstGeom prst="ellipse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Sys.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Blood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Pressure</a:t>
            </a:r>
            <a:endParaRPr sz="800"/>
          </a:p>
        </p:txBody>
      </p:sp>
      <p:sp>
        <p:nvSpPr>
          <p:cNvPr id="396" name="Google Shape;396;p47"/>
          <p:cNvSpPr/>
          <p:nvPr/>
        </p:nvSpPr>
        <p:spPr>
          <a:xfrm>
            <a:off x="4604700" y="3544275"/>
            <a:ext cx="799800" cy="778800"/>
          </a:xfrm>
          <a:prstGeom prst="ellipse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Resp.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Rate</a:t>
            </a:r>
            <a:endParaRPr sz="1000"/>
          </a:p>
        </p:txBody>
      </p:sp>
      <p:cxnSp>
        <p:nvCxnSpPr>
          <p:cNvPr id="397" name="Google Shape;397;p47"/>
          <p:cNvCxnSpPr>
            <a:stCxn id="393" idx="6"/>
            <a:endCxn id="394" idx="2"/>
          </p:cNvCxnSpPr>
          <p:nvPr/>
        </p:nvCxnSpPr>
        <p:spPr>
          <a:xfrm>
            <a:off x="1833075" y="3032025"/>
            <a:ext cx="9219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8" name="Google Shape;398;p47"/>
          <p:cNvCxnSpPr>
            <a:stCxn id="394" idx="6"/>
            <a:endCxn id="395" idx="2"/>
          </p:cNvCxnSpPr>
          <p:nvPr/>
        </p:nvCxnSpPr>
        <p:spPr>
          <a:xfrm flipH="1" rot="10800000">
            <a:off x="3554850" y="1989225"/>
            <a:ext cx="1017300" cy="10428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9" name="Google Shape;399;p47"/>
          <p:cNvCxnSpPr>
            <a:stCxn id="394" idx="6"/>
            <a:endCxn id="396" idx="2"/>
          </p:cNvCxnSpPr>
          <p:nvPr/>
        </p:nvCxnSpPr>
        <p:spPr>
          <a:xfrm>
            <a:off x="3554850" y="3032025"/>
            <a:ext cx="1050000" cy="9018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0" name="Google Shape;400;p47"/>
          <p:cNvCxnSpPr>
            <a:stCxn id="396" idx="6"/>
            <a:endCxn id="392" idx="2"/>
          </p:cNvCxnSpPr>
          <p:nvPr/>
        </p:nvCxnSpPr>
        <p:spPr>
          <a:xfrm>
            <a:off x="5404500" y="3933675"/>
            <a:ext cx="10047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1" name="Google Shape;401;p47"/>
          <p:cNvCxnSpPr>
            <a:stCxn id="396" idx="7"/>
            <a:endCxn id="391" idx="3"/>
          </p:cNvCxnSpPr>
          <p:nvPr/>
        </p:nvCxnSpPr>
        <p:spPr>
          <a:xfrm flipH="1" rot="10800000">
            <a:off x="5287372" y="2224028"/>
            <a:ext cx="1239000" cy="1434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2" name="Google Shape;402;p47"/>
          <p:cNvCxnSpPr>
            <a:stCxn id="395" idx="6"/>
            <a:endCxn id="391" idx="2"/>
          </p:cNvCxnSpPr>
          <p:nvPr/>
        </p:nvCxnSpPr>
        <p:spPr>
          <a:xfrm flipH="1" rot="10800000">
            <a:off x="5437200" y="1948650"/>
            <a:ext cx="972000" cy="40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03" name="Google Shape;403;p47"/>
          <p:cNvSpPr txBox="1"/>
          <p:nvPr/>
        </p:nvSpPr>
        <p:spPr>
          <a:xfrm>
            <a:off x="1994625" y="2642625"/>
            <a:ext cx="6033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04" name="Google Shape;404;p47"/>
          <p:cNvSpPr txBox="1"/>
          <p:nvPr/>
        </p:nvSpPr>
        <p:spPr>
          <a:xfrm rot="-2701566">
            <a:off x="3675409" y="2188425"/>
            <a:ext cx="465630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?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05" name="Google Shape;405;p47"/>
          <p:cNvSpPr txBox="1"/>
          <p:nvPr/>
        </p:nvSpPr>
        <p:spPr>
          <a:xfrm rot="-2215">
            <a:off x="5690372" y="1632031"/>
            <a:ext cx="4656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?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06" name="Google Shape;406;p47"/>
          <p:cNvSpPr txBox="1"/>
          <p:nvPr/>
        </p:nvSpPr>
        <p:spPr>
          <a:xfrm rot="2203334">
            <a:off x="4017847" y="3222386"/>
            <a:ext cx="465602" cy="2028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?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07" name="Google Shape;407;p47"/>
          <p:cNvSpPr txBox="1"/>
          <p:nvPr/>
        </p:nvSpPr>
        <p:spPr>
          <a:xfrm rot="-2701566">
            <a:off x="5375459" y="2880263"/>
            <a:ext cx="465630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?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08" name="Google Shape;408;p47"/>
          <p:cNvSpPr txBox="1"/>
          <p:nvPr/>
        </p:nvSpPr>
        <p:spPr>
          <a:xfrm rot="-2215">
            <a:off x="5674022" y="3617131"/>
            <a:ext cx="4656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?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09" name="Google Shape;409;p47"/>
          <p:cNvSpPr txBox="1"/>
          <p:nvPr/>
        </p:nvSpPr>
        <p:spPr>
          <a:xfrm rot="-2701566">
            <a:off x="3888284" y="2470350"/>
            <a:ext cx="465630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0.6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10" name="Google Shape;410;p47"/>
          <p:cNvSpPr txBox="1"/>
          <p:nvPr/>
        </p:nvSpPr>
        <p:spPr>
          <a:xfrm rot="2513469">
            <a:off x="3787633" y="3487885"/>
            <a:ext cx="465466" cy="2026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0.4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11" name="Google Shape;411;p47"/>
          <p:cNvSpPr txBox="1"/>
          <p:nvPr/>
        </p:nvSpPr>
        <p:spPr>
          <a:xfrm rot="-2215">
            <a:off x="5690359" y="2005194"/>
            <a:ext cx="4656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0.7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12" name="Google Shape;412;p47"/>
          <p:cNvSpPr txBox="1"/>
          <p:nvPr/>
        </p:nvSpPr>
        <p:spPr>
          <a:xfrm rot="-2701566">
            <a:off x="5577959" y="3083638"/>
            <a:ext cx="465630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0.3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13" name="Google Shape;413;p47"/>
          <p:cNvSpPr txBox="1"/>
          <p:nvPr/>
        </p:nvSpPr>
        <p:spPr>
          <a:xfrm rot="-2215">
            <a:off x="5623384" y="3933831"/>
            <a:ext cx="4656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0.7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414" name="Google Shape;414;p47"/>
          <p:cNvCxnSpPr>
            <a:stCxn id="395" idx="5"/>
            <a:endCxn id="392" idx="1"/>
          </p:cNvCxnSpPr>
          <p:nvPr/>
        </p:nvCxnSpPr>
        <p:spPr>
          <a:xfrm>
            <a:off x="5310494" y="2293135"/>
            <a:ext cx="1215900" cy="1365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5" name="Google Shape;415;p47"/>
          <p:cNvSpPr txBox="1"/>
          <p:nvPr/>
        </p:nvSpPr>
        <p:spPr>
          <a:xfrm rot="2698434">
            <a:off x="5532659" y="2375313"/>
            <a:ext cx="465630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?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16" name="Google Shape;416;p47"/>
          <p:cNvSpPr txBox="1"/>
          <p:nvPr/>
        </p:nvSpPr>
        <p:spPr>
          <a:xfrm rot="2541784">
            <a:off x="6054623" y="2969519"/>
            <a:ext cx="465699" cy="2027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0.3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8"/>
          <p:cNvSpPr txBox="1"/>
          <p:nvPr>
            <p:ph type="title"/>
          </p:nvPr>
        </p:nvSpPr>
        <p:spPr>
          <a:xfrm>
            <a:off x="514800" y="809150"/>
            <a:ext cx="83904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Addressing qSOFA + SOFA Shortcomings</a:t>
            </a:r>
            <a:endParaRPr/>
          </a:p>
        </p:txBody>
      </p:sp>
      <p:sp>
        <p:nvSpPr>
          <p:cNvPr id="422" name="Google Shape;422;p48"/>
          <p:cNvSpPr txBox="1"/>
          <p:nvPr>
            <p:ph idx="1" type="body"/>
          </p:nvPr>
        </p:nvSpPr>
        <p:spPr>
          <a:xfrm>
            <a:off x="514800" y="1582775"/>
            <a:ext cx="7801800" cy="34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Font typeface="Encode Sans Semi Condensed"/>
              <a:buChar char="▸"/>
            </a:pPr>
            <a:r>
              <a:rPr lang="en"/>
              <a:t>MDPs enable the inclusion of feature outside the vitals provided by SOFA and qSOFA as input (age being important)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MDPs enable modeling of multiple paths to the same goal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MDPs allow a quick path to diagnosis in the late stages of diagnosis (in line with qSOFA) as well as a slower, more specific path to diagnosis (in line with SOFA)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9"/>
          <p:cNvSpPr/>
          <p:nvPr/>
        </p:nvSpPr>
        <p:spPr>
          <a:xfrm>
            <a:off x="3131175" y="3048900"/>
            <a:ext cx="2367300" cy="101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MDP</a:t>
            </a:r>
            <a:endParaRPr sz="2300"/>
          </a:p>
        </p:txBody>
      </p:sp>
      <p:cxnSp>
        <p:nvCxnSpPr>
          <p:cNvPr id="428" name="Google Shape;428;p49"/>
          <p:cNvCxnSpPr>
            <a:stCxn id="427" idx="3"/>
          </p:cNvCxnSpPr>
          <p:nvPr/>
        </p:nvCxnSpPr>
        <p:spPr>
          <a:xfrm flipH="1" rot="10800000">
            <a:off x="5498475" y="3544800"/>
            <a:ext cx="1276500" cy="12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9" name="Google Shape;429;p49"/>
          <p:cNvCxnSpPr/>
          <p:nvPr/>
        </p:nvCxnSpPr>
        <p:spPr>
          <a:xfrm flipH="1" rot="10800000">
            <a:off x="1854675" y="3544800"/>
            <a:ext cx="1276500" cy="12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0" name="Google Shape;430;p49"/>
          <p:cNvSpPr txBox="1"/>
          <p:nvPr/>
        </p:nvSpPr>
        <p:spPr>
          <a:xfrm>
            <a:off x="2030175" y="36810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Patient Vitals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31" name="Google Shape;431;p49"/>
          <p:cNvSpPr txBox="1"/>
          <p:nvPr/>
        </p:nvSpPr>
        <p:spPr>
          <a:xfrm>
            <a:off x="5673975" y="36810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Sepsis: Yes/No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432" name="Google Shape;432;p49"/>
          <p:cNvCxnSpPr>
            <a:stCxn id="427" idx="1"/>
          </p:cNvCxnSpPr>
          <p:nvPr/>
        </p:nvCxnSpPr>
        <p:spPr>
          <a:xfrm>
            <a:off x="3131175" y="3557100"/>
            <a:ext cx="3606600" cy="600"/>
          </a:xfrm>
          <a:prstGeom prst="bentConnector5">
            <a:avLst>
              <a:gd fmla="val -47080" name="adj1"/>
              <a:gd fmla="val 124387500" name="adj2"/>
              <a:gd fmla="val 100001" name="adj3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3" name="Google Shape;433;p49"/>
          <p:cNvSpPr txBox="1"/>
          <p:nvPr/>
        </p:nvSpPr>
        <p:spPr>
          <a:xfrm>
            <a:off x="3676575" y="4303425"/>
            <a:ext cx="1276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Q-Learning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434" name="Google Shape;434;p49"/>
          <p:cNvCxnSpPr>
            <a:endCxn id="427" idx="0"/>
          </p:cNvCxnSpPr>
          <p:nvPr/>
        </p:nvCxnSpPr>
        <p:spPr>
          <a:xfrm>
            <a:off x="4296225" y="2106900"/>
            <a:ext cx="18600" cy="9420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35" name="Google Shape;435;p49"/>
          <p:cNvSpPr txBox="1"/>
          <p:nvPr/>
        </p:nvSpPr>
        <p:spPr>
          <a:xfrm>
            <a:off x="3842775" y="15529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Causal Inference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36" name="Google Shape;436;p49"/>
          <p:cNvSpPr txBox="1"/>
          <p:nvPr/>
        </p:nvSpPr>
        <p:spPr>
          <a:xfrm>
            <a:off x="5346125" y="1552900"/>
            <a:ext cx="2367300" cy="8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ncode Sans Semi Condensed Light"/>
              <a:buAutoNum type="arabicPeriod"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Set initial edge weights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ncode Sans Semi Condensed Light"/>
              <a:buAutoNum type="arabicPeriod"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Penalize models that violate causal inference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37" name="Google Shape;437;p49"/>
          <p:cNvSpPr txBox="1"/>
          <p:nvPr>
            <p:ph idx="4294967295" type="title"/>
          </p:nvPr>
        </p:nvSpPr>
        <p:spPr>
          <a:xfrm>
            <a:off x="1127925" y="839525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FOOTON</a:t>
            </a:r>
            <a:endParaRPr/>
          </a:p>
        </p:txBody>
      </p:sp>
      <p:sp>
        <p:nvSpPr>
          <p:cNvPr id="438" name="Google Shape;438;p49"/>
          <p:cNvSpPr txBox="1"/>
          <p:nvPr/>
        </p:nvSpPr>
        <p:spPr>
          <a:xfrm>
            <a:off x="3889875" y="3302400"/>
            <a:ext cx="849900" cy="4971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50"/>
          <p:cNvSpPr txBox="1"/>
          <p:nvPr>
            <p:ph idx="4294967295" type="subTitle"/>
          </p:nvPr>
        </p:nvSpPr>
        <p:spPr>
          <a:xfrm>
            <a:off x="518800" y="3411550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Machine Learning for those who never </a:t>
            </a:r>
            <a:r>
              <a:rPr lang="en"/>
              <a:t>look back.</a:t>
            </a:r>
            <a:endParaRPr/>
          </a:p>
        </p:txBody>
      </p:sp>
      <p:sp>
        <p:nvSpPr>
          <p:cNvPr id="444" name="Google Shape;444;p50"/>
          <p:cNvSpPr txBox="1"/>
          <p:nvPr>
            <p:ph idx="4294967295" type="ctrTitle"/>
          </p:nvPr>
        </p:nvSpPr>
        <p:spPr>
          <a:xfrm>
            <a:off x="518800" y="2269150"/>
            <a:ext cx="5173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Q-Learning</a:t>
            </a:r>
            <a:endParaRPr sz="9600"/>
          </a:p>
        </p:txBody>
      </p:sp>
      <p:sp>
        <p:nvSpPr>
          <p:cNvPr id="445" name="Google Shape;445;p5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6" name="Google Shape;44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5625" y="1976775"/>
            <a:ext cx="1650426" cy="165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1"/>
          <p:cNvSpPr txBox="1"/>
          <p:nvPr>
            <p:ph type="title"/>
          </p:nvPr>
        </p:nvSpPr>
        <p:spPr>
          <a:xfrm>
            <a:off x="514800" y="809150"/>
            <a:ext cx="83040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Q-Learning is A Reinforcement Learning Algorithm</a:t>
            </a:r>
            <a:endParaRPr sz="3300"/>
          </a:p>
        </p:txBody>
      </p:sp>
      <p:sp>
        <p:nvSpPr>
          <p:cNvPr id="452" name="Google Shape;452;p51"/>
          <p:cNvSpPr txBox="1"/>
          <p:nvPr>
            <p:ph idx="2" type="body"/>
          </p:nvPr>
        </p:nvSpPr>
        <p:spPr>
          <a:xfrm>
            <a:off x="2390101" y="1582775"/>
            <a:ext cx="4363800" cy="296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Reinforcement</a:t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Provided information when the model comes up with the incorrect response, but not why the response is incorrect.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The Model tries multiple approaches until it gets the approach correct</a:t>
            </a:r>
            <a:endParaRPr/>
          </a:p>
        </p:txBody>
      </p:sp>
      <p:sp>
        <p:nvSpPr>
          <p:cNvPr id="453" name="Google Shape;453;p51"/>
          <p:cNvSpPr/>
          <p:nvPr/>
        </p:nvSpPr>
        <p:spPr>
          <a:xfrm>
            <a:off x="993699" y="2545650"/>
            <a:ext cx="1012544" cy="1034621"/>
          </a:xfrm>
          <a:custGeom>
            <a:rect b="b" l="l" r="r" t="t"/>
            <a:pathLst>
              <a:path extrusionOk="0" fill="none" h="16368" w="16367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51"/>
          <p:cNvSpPr/>
          <p:nvPr/>
        </p:nvSpPr>
        <p:spPr>
          <a:xfrm>
            <a:off x="7137750" y="2574575"/>
            <a:ext cx="1012555" cy="976767"/>
          </a:xfrm>
          <a:custGeom>
            <a:rect b="b" l="l" r="r" t="t"/>
            <a:pathLst>
              <a:path extrusionOk="0" fill="none" h="16222" w="16221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2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Turning Back</a:t>
            </a:r>
            <a:endParaRPr/>
          </a:p>
        </p:txBody>
      </p:sp>
      <p:sp>
        <p:nvSpPr>
          <p:cNvPr id="460" name="Google Shape;460;p52"/>
          <p:cNvSpPr txBox="1"/>
          <p:nvPr>
            <p:ph idx="1" type="body"/>
          </p:nvPr>
        </p:nvSpPr>
        <p:spPr>
          <a:xfrm>
            <a:off x="514800" y="1582775"/>
            <a:ext cx="6373800" cy="34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Q-Learning is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Off-Policy</a:t>
            </a:r>
            <a:r>
              <a:rPr lang="en"/>
              <a:t>, once it makes a decision it never goes back to consult previous decisions.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It will Iterate as many times as it needs until it is done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We can use Q-Learning to provide “a </a:t>
            </a:r>
            <a:r>
              <a:rPr lang="en"/>
              <a:t>best</a:t>
            </a:r>
            <a:r>
              <a:rPr lang="en"/>
              <a:t> possible” solutions to several kinds of models, including 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Markov Decision Processes (MDPs)</a:t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1" name="Google Shape;46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7163" y="2467875"/>
            <a:ext cx="1650426" cy="1650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4363" y="1585288"/>
            <a:ext cx="6775275" cy="3088375"/>
          </a:xfrm>
          <a:prstGeom prst="rect">
            <a:avLst/>
          </a:prstGeom>
          <a:noFill/>
          <a:ln>
            <a:noFill/>
          </a:ln>
        </p:spPr>
      </p:pic>
      <p:sp>
        <p:nvSpPr>
          <p:cNvPr id="468" name="Google Shape;468;p53"/>
          <p:cNvSpPr txBox="1"/>
          <p:nvPr>
            <p:ph idx="4294967295" type="body"/>
          </p:nvPr>
        </p:nvSpPr>
        <p:spPr>
          <a:xfrm>
            <a:off x="1391575" y="656400"/>
            <a:ext cx="7012800" cy="81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Qt+1 (st, at) = Qt (st, at) + α  (rt+1 + γ max a Qt (st+1, a) − Qt (st, at)) </a:t>
            </a:r>
            <a:endParaRPr sz="1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4"/>
          <p:cNvSpPr txBox="1"/>
          <p:nvPr>
            <p:ph idx="1" type="body"/>
          </p:nvPr>
        </p:nvSpPr>
        <p:spPr>
          <a:xfrm>
            <a:off x="808425" y="2161800"/>
            <a:ext cx="70128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Qt+1 (st, at) = Qt (st, at) + α  (rt+1 + γ max a Qt (st+1, a) − Qt (st, at)) </a:t>
            </a:r>
            <a:endParaRPr sz="1800"/>
          </a:p>
        </p:txBody>
      </p:sp>
      <p:sp>
        <p:nvSpPr>
          <p:cNvPr id="474" name="Google Shape;474;p54"/>
          <p:cNvSpPr txBox="1"/>
          <p:nvPr/>
        </p:nvSpPr>
        <p:spPr>
          <a:xfrm>
            <a:off x="1202500" y="2374700"/>
            <a:ext cx="1141800" cy="394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75" name="Google Shape;475;p54"/>
          <p:cNvSpPr txBox="1"/>
          <p:nvPr/>
        </p:nvSpPr>
        <p:spPr>
          <a:xfrm>
            <a:off x="2526275" y="2374700"/>
            <a:ext cx="899400" cy="3942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76" name="Google Shape;476;p54"/>
          <p:cNvSpPr txBox="1"/>
          <p:nvPr/>
        </p:nvSpPr>
        <p:spPr>
          <a:xfrm>
            <a:off x="3637850" y="2394900"/>
            <a:ext cx="5820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77" name="Google Shape;477;p54"/>
          <p:cNvSpPr txBox="1"/>
          <p:nvPr/>
        </p:nvSpPr>
        <p:spPr>
          <a:xfrm>
            <a:off x="3607650" y="2389225"/>
            <a:ext cx="3860100" cy="394200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478" name="Google Shape;478;p54"/>
          <p:cNvCxnSpPr>
            <a:stCxn id="479" idx="2"/>
            <a:endCxn id="474" idx="0"/>
          </p:cNvCxnSpPr>
          <p:nvPr/>
        </p:nvCxnSpPr>
        <p:spPr>
          <a:xfrm flipH="1">
            <a:off x="1773325" y="1637000"/>
            <a:ext cx="10200" cy="737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0" name="Google Shape;480;p54"/>
          <p:cNvSpPr txBox="1"/>
          <p:nvPr/>
        </p:nvSpPr>
        <p:spPr>
          <a:xfrm>
            <a:off x="1010500" y="949900"/>
            <a:ext cx="16473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79" name="Google Shape;479;p54"/>
          <p:cNvSpPr txBox="1"/>
          <p:nvPr/>
        </p:nvSpPr>
        <p:spPr>
          <a:xfrm>
            <a:off x="1162075" y="1192400"/>
            <a:ext cx="1242900" cy="444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Next Q-Value</a:t>
            </a:r>
            <a:endParaRPr b="1">
              <a:solidFill>
                <a:srgbClr val="FFFFFF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cxnSp>
        <p:nvCxnSpPr>
          <p:cNvPr id="481" name="Google Shape;481;p54"/>
          <p:cNvCxnSpPr>
            <a:stCxn id="482" idx="0"/>
            <a:endCxn id="475" idx="2"/>
          </p:cNvCxnSpPr>
          <p:nvPr/>
        </p:nvCxnSpPr>
        <p:spPr>
          <a:xfrm rot="10800000">
            <a:off x="2975975" y="2768850"/>
            <a:ext cx="0" cy="6972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2" name="Google Shape;482;p54"/>
          <p:cNvSpPr txBox="1"/>
          <p:nvPr/>
        </p:nvSpPr>
        <p:spPr>
          <a:xfrm>
            <a:off x="2117075" y="3466050"/>
            <a:ext cx="1717800" cy="3942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Current Q-Value</a:t>
            </a:r>
            <a:endParaRPr b="1">
              <a:solidFill>
                <a:srgbClr val="FFFFFF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cxnSp>
        <p:nvCxnSpPr>
          <p:cNvPr id="483" name="Google Shape;483;p54"/>
          <p:cNvCxnSpPr>
            <a:stCxn id="484" idx="2"/>
            <a:endCxn id="477" idx="0"/>
          </p:cNvCxnSpPr>
          <p:nvPr/>
        </p:nvCxnSpPr>
        <p:spPr>
          <a:xfrm>
            <a:off x="5537700" y="1728150"/>
            <a:ext cx="0" cy="661200"/>
          </a:xfrm>
          <a:prstGeom prst="straightConnector1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84" name="Google Shape;484;p54"/>
          <p:cNvSpPr txBox="1"/>
          <p:nvPr/>
        </p:nvSpPr>
        <p:spPr>
          <a:xfrm>
            <a:off x="3537000" y="1172250"/>
            <a:ext cx="4001400" cy="555900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Q-Value of best possible action given the current state</a:t>
            </a:r>
            <a:endParaRPr b="1">
              <a:solidFill>
                <a:srgbClr val="FFFFFF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5"/>
          <p:cNvSpPr txBox="1"/>
          <p:nvPr>
            <p:ph idx="1" type="body"/>
          </p:nvPr>
        </p:nvSpPr>
        <p:spPr>
          <a:xfrm>
            <a:off x="808425" y="2161800"/>
            <a:ext cx="7012800" cy="81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Qt+1 (st, at) = Qt (st, at) + α  (rt+1 + γ max a Qt (st+1, a) − Qt (st, at)) </a:t>
            </a:r>
            <a:endParaRPr sz="1800"/>
          </a:p>
        </p:txBody>
      </p:sp>
      <p:sp>
        <p:nvSpPr>
          <p:cNvPr id="490" name="Google Shape;490;p55"/>
          <p:cNvSpPr txBox="1"/>
          <p:nvPr/>
        </p:nvSpPr>
        <p:spPr>
          <a:xfrm>
            <a:off x="3637850" y="2394900"/>
            <a:ext cx="5820600" cy="67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91" name="Google Shape;491;p55"/>
          <p:cNvSpPr txBox="1"/>
          <p:nvPr/>
        </p:nvSpPr>
        <p:spPr>
          <a:xfrm>
            <a:off x="1010500" y="949900"/>
            <a:ext cx="16473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92" name="Google Shape;492;p55"/>
          <p:cNvSpPr txBox="1"/>
          <p:nvPr/>
        </p:nvSpPr>
        <p:spPr>
          <a:xfrm>
            <a:off x="3574125" y="2470500"/>
            <a:ext cx="243000" cy="263100"/>
          </a:xfrm>
          <a:prstGeom prst="rect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93" name="Google Shape;493;p55"/>
          <p:cNvSpPr txBox="1"/>
          <p:nvPr/>
        </p:nvSpPr>
        <p:spPr>
          <a:xfrm>
            <a:off x="4465125" y="2480625"/>
            <a:ext cx="162000" cy="2631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494" name="Google Shape;494;p55"/>
          <p:cNvCxnSpPr>
            <a:endCxn id="492" idx="0"/>
          </p:cNvCxnSpPr>
          <p:nvPr/>
        </p:nvCxnSpPr>
        <p:spPr>
          <a:xfrm>
            <a:off x="3685425" y="1701000"/>
            <a:ext cx="10200" cy="76950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5" name="Google Shape;495;p55"/>
          <p:cNvSpPr txBox="1"/>
          <p:nvPr/>
        </p:nvSpPr>
        <p:spPr>
          <a:xfrm>
            <a:off x="2683125" y="1022625"/>
            <a:ext cx="2025000" cy="679200"/>
          </a:xfrm>
          <a:prstGeom prst="rect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Hyperparameter 1: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Learning Rate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496" name="Google Shape;496;p55"/>
          <p:cNvSpPr txBox="1"/>
          <p:nvPr/>
        </p:nvSpPr>
        <p:spPr>
          <a:xfrm>
            <a:off x="3546600" y="3291150"/>
            <a:ext cx="2025000" cy="6792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Hyperparameter 2: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Discount Factor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497" name="Google Shape;497;p55"/>
          <p:cNvCxnSpPr>
            <a:stCxn id="496" idx="0"/>
            <a:endCxn id="493" idx="2"/>
          </p:cNvCxnSpPr>
          <p:nvPr/>
        </p:nvCxnSpPr>
        <p:spPr>
          <a:xfrm rot="10800000">
            <a:off x="4546200" y="2743650"/>
            <a:ext cx="12900" cy="5475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/>
          <p:nvPr>
            <p:ph idx="4294967295" type="subTitle"/>
          </p:nvPr>
        </p:nvSpPr>
        <p:spPr>
          <a:xfrm>
            <a:off x="518800" y="3411550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It’s always good to have a reason and a </a:t>
            </a:r>
            <a:r>
              <a:rPr lang="en"/>
              <a:t>why</a:t>
            </a:r>
            <a:endParaRPr/>
          </a:p>
        </p:txBody>
      </p:sp>
      <p:sp>
        <p:nvSpPr>
          <p:cNvPr id="226" name="Google Shape;226;p29"/>
          <p:cNvSpPr txBox="1"/>
          <p:nvPr>
            <p:ph idx="4294967295" type="ctrTitle"/>
          </p:nvPr>
        </p:nvSpPr>
        <p:spPr>
          <a:xfrm>
            <a:off x="518800" y="2269150"/>
            <a:ext cx="57825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Introduction</a:t>
            </a:r>
            <a:endParaRPr sz="9600"/>
          </a:p>
        </p:txBody>
      </p:sp>
      <p:sp>
        <p:nvSpPr>
          <p:cNvPr id="227" name="Google Shape;227;p2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8" name="Google Shape;228;p29"/>
          <p:cNvGrpSpPr/>
          <p:nvPr/>
        </p:nvGrpSpPr>
        <p:grpSpPr>
          <a:xfrm>
            <a:off x="6813982" y="915416"/>
            <a:ext cx="1466551" cy="1353722"/>
            <a:chOff x="4630125" y="278900"/>
            <a:chExt cx="400675" cy="456675"/>
          </a:xfrm>
        </p:grpSpPr>
        <p:sp>
          <p:nvSpPr>
            <p:cNvPr id="229" name="Google Shape;229;p29"/>
            <p:cNvSpPr/>
            <p:nvPr/>
          </p:nvSpPr>
          <p:spPr>
            <a:xfrm>
              <a:off x="4659350" y="3288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4630125" y="4524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4808525" y="278900"/>
              <a:ext cx="43875" cy="49950"/>
            </a:xfrm>
            <a:custGeom>
              <a:rect b="b" l="l" r="r" t="t"/>
              <a:pathLst>
                <a:path extrusionOk="0" fill="none" h="1998" w="1755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9"/>
            <p:cNvSpPr/>
            <p:nvPr/>
          </p:nvSpPr>
          <p:spPr>
            <a:xfrm>
              <a:off x="4808525" y="549250"/>
              <a:ext cx="43875" cy="186325"/>
            </a:xfrm>
            <a:custGeom>
              <a:rect b="b" l="l" r="r" t="t"/>
              <a:pathLst>
                <a:path extrusionOk="0" fill="none" h="7453" w="1755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6"/>
          <p:cNvSpPr txBox="1"/>
          <p:nvPr/>
        </p:nvSpPr>
        <p:spPr>
          <a:xfrm>
            <a:off x="209050" y="175000"/>
            <a:ext cx="37944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After Q-Learning</a:t>
            </a:r>
            <a:endParaRPr sz="3200" u="sng"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03" name="Google Shape;503;p56"/>
          <p:cNvSpPr/>
          <p:nvPr/>
        </p:nvSpPr>
        <p:spPr>
          <a:xfrm>
            <a:off x="6409125" y="1559250"/>
            <a:ext cx="799800" cy="7788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Sepsis</a:t>
            </a:r>
            <a:endParaRPr sz="1000"/>
          </a:p>
        </p:txBody>
      </p:sp>
      <p:sp>
        <p:nvSpPr>
          <p:cNvPr id="504" name="Google Shape;504;p56"/>
          <p:cNvSpPr/>
          <p:nvPr/>
        </p:nvSpPr>
        <p:spPr>
          <a:xfrm>
            <a:off x="6409125" y="3544275"/>
            <a:ext cx="799800" cy="778800"/>
          </a:xfrm>
          <a:prstGeom prst="ellipse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No Sepsis</a:t>
            </a:r>
            <a:endParaRPr sz="1000"/>
          </a:p>
        </p:txBody>
      </p:sp>
      <p:sp>
        <p:nvSpPr>
          <p:cNvPr id="505" name="Google Shape;505;p56"/>
          <p:cNvSpPr/>
          <p:nvPr/>
        </p:nvSpPr>
        <p:spPr>
          <a:xfrm>
            <a:off x="1033275" y="2642625"/>
            <a:ext cx="799800" cy="778800"/>
          </a:xfrm>
          <a:prstGeom prst="ellipse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Start</a:t>
            </a:r>
            <a:endParaRPr sz="1000"/>
          </a:p>
        </p:txBody>
      </p:sp>
      <p:sp>
        <p:nvSpPr>
          <p:cNvPr id="506" name="Google Shape;506;p56"/>
          <p:cNvSpPr/>
          <p:nvPr/>
        </p:nvSpPr>
        <p:spPr>
          <a:xfrm>
            <a:off x="2755050" y="2642625"/>
            <a:ext cx="799800" cy="778800"/>
          </a:xfrm>
          <a:prstGeom prst="ellipse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Age</a:t>
            </a:r>
            <a:endParaRPr sz="1000"/>
          </a:p>
        </p:txBody>
      </p:sp>
      <p:sp>
        <p:nvSpPr>
          <p:cNvPr id="507" name="Google Shape;507;p56"/>
          <p:cNvSpPr/>
          <p:nvPr/>
        </p:nvSpPr>
        <p:spPr>
          <a:xfrm>
            <a:off x="4572000" y="1559250"/>
            <a:ext cx="865200" cy="859800"/>
          </a:xfrm>
          <a:prstGeom prst="ellipse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Sys.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Blood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Pressure</a:t>
            </a:r>
            <a:endParaRPr sz="800"/>
          </a:p>
        </p:txBody>
      </p:sp>
      <p:sp>
        <p:nvSpPr>
          <p:cNvPr id="508" name="Google Shape;508;p56"/>
          <p:cNvSpPr/>
          <p:nvPr/>
        </p:nvSpPr>
        <p:spPr>
          <a:xfrm>
            <a:off x="4604700" y="3544275"/>
            <a:ext cx="799800" cy="778800"/>
          </a:xfrm>
          <a:prstGeom prst="ellipse">
            <a:avLst/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Resp.</a:t>
            </a:r>
            <a:endParaRPr sz="1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Rate</a:t>
            </a:r>
            <a:endParaRPr sz="1000"/>
          </a:p>
        </p:txBody>
      </p:sp>
      <p:cxnSp>
        <p:nvCxnSpPr>
          <p:cNvPr id="509" name="Google Shape;509;p56"/>
          <p:cNvCxnSpPr>
            <a:stCxn id="505" idx="6"/>
            <a:endCxn id="506" idx="2"/>
          </p:cNvCxnSpPr>
          <p:nvPr/>
        </p:nvCxnSpPr>
        <p:spPr>
          <a:xfrm>
            <a:off x="1833075" y="3032025"/>
            <a:ext cx="9219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0" name="Google Shape;510;p56"/>
          <p:cNvCxnSpPr>
            <a:stCxn id="506" idx="6"/>
            <a:endCxn id="507" idx="2"/>
          </p:cNvCxnSpPr>
          <p:nvPr/>
        </p:nvCxnSpPr>
        <p:spPr>
          <a:xfrm flipH="1" rot="10800000">
            <a:off x="3554850" y="1989225"/>
            <a:ext cx="1017300" cy="10428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1" name="Google Shape;511;p56"/>
          <p:cNvCxnSpPr>
            <a:stCxn id="506" idx="6"/>
            <a:endCxn id="508" idx="2"/>
          </p:cNvCxnSpPr>
          <p:nvPr/>
        </p:nvCxnSpPr>
        <p:spPr>
          <a:xfrm>
            <a:off x="3554850" y="3032025"/>
            <a:ext cx="1050000" cy="9018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2" name="Google Shape;512;p56"/>
          <p:cNvCxnSpPr>
            <a:stCxn id="508" idx="6"/>
            <a:endCxn id="504" idx="2"/>
          </p:cNvCxnSpPr>
          <p:nvPr/>
        </p:nvCxnSpPr>
        <p:spPr>
          <a:xfrm>
            <a:off x="5404500" y="3933675"/>
            <a:ext cx="10047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3" name="Google Shape;513;p56"/>
          <p:cNvCxnSpPr>
            <a:stCxn id="508" idx="7"/>
            <a:endCxn id="503" idx="3"/>
          </p:cNvCxnSpPr>
          <p:nvPr/>
        </p:nvCxnSpPr>
        <p:spPr>
          <a:xfrm flipH="1" rot="10800000">
            <a:off x="5287372" y="2224028"/>
            <a:ext cx="1239000" cy="14343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14" name="Google Shape;514;p56"/>
          <p:cNvCxnSpPr>
            <a:stCxn id="507" idx="6"/>
            <a:endCxn id="503" idx="2"/>
          </p:cNvCxnSpPr>
          <p:nvPr/>
        </p:nvCxnSpPr>
        <p:spPr>
          <a:xfrm flipH="1" rot="10800000">
            <a:off x="5437200" y="1948650"/>
            <a:ext cx="972000" cy="405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5" name="Google Shape;515;p56"/>
          <p:cNvSpPr txBox="1"/>
          <p:nvPr/>
        </p:nvSpPr>
        <p:spPr>
          <a:xfrm>
            <a:off x="1994625" y="2642625"/>
            <a:ext cx="6033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16" name="Google Shape;516;p56"/>
          <p:cNvSpPr txBox="1"/>
          <p:nvPr/>
        </p:nvSpPr>
        <p:spPr>
          <a:xfrm rot="-2702174">
            <a:off x="3645294" y="2115827"/>
            <a:ext cx="670762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+0.15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17" name="Google Shape;517;p56"/>
          <p:cNvSpPr txBox="1"/>
          <p:nvPr/>
        </p:nvSpPr>
        <p:spPr>
          <a:xfrm rot="-1627">
            <a:off x="5522076" y="1632130"/>
            <a:ext cx="6339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+0.3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18" name="Google Shape;518;p56"/>
          <p:cNvSpPr txBox="1"/>
          <p:nvPr/>
        </p:nvSpPr>
        <p:spPr>
          <a:xfrm rot="2203487">
            <a:off x="4000570" y="3274424"/>
            <a:ext cx="639662" cy="2028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-0.03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19" name="Google Shape;519;p56"/>
          <p:cNvSpPr txBox="1"/>
          <p:nvPr/>
        </p:nvSpPr>
        <p:spPr>
          <a:xfrm rot="-2701038">
            <a:off x="5340793" y="2796550"/>
            <a:ext cx="702369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+0.25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20" name="Google Shape;520;p56"/>
          <p:cNvSpPr txBox="1"/>
          <p:nvPr/>
        </p:nvSpPr>
        <p:spPr>
          <a:xfrm rot="-1612">
            <a:off x="5499726" y="3617243"/>
            <a:ext cx="6399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-0.15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21" name="Google Shape;521;p56"/>
          <p:cNvSpPr txBox="1"/>
          <p:nvPr/>
        </p:nvSpPr>
        <p:spPr>
          <a:xfrm rot="-2701566">
            <a:off x="3888284" y="2470350"/>
            <a:ext cx="465630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0.6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22" name="Google Shape;522;p56"/>
          <p:cNvSpPr txBox="1"/>
          <p:nvPr/>
        </p:nvSpPr>
        <p:spPr>
          <a:xfrm rot="2513469">
            <a:off x="3787633" y="3487885"/>
            <a:ext cx="465466" cy="2026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0.4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23" name="Google Shape;523;p56"/>
          <p:cNvSpPr txBox="1"/>
          <p:nvPr/>
        </p:nvSpPr>
        <p:spPr>
          <a:xfrm rot="-2215">
            <a:off x="5690359" y="2005194"/>
            <a:ext cx="4656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0.7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24" name="Google Shape;524;p56"/>
          <p:cNvSpPr txBox="1"/>
          <p:nvPr/>
        </p:nvSpPr>
        <p:spPr>
          <a:xfrm rot="-2701566">
            <a:off x="5577959" y="3083638"/>
            <a:ext cx="465630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0.3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25" name="Google Shape;525;p56"/>
          <p:cNvSpPr txBox="1"/>
          <p:nvPr/>
        </p:nvSpPr>
        <p:spPr>
          <a:xfrm rot="-2215">
            <a:off x="5623384" y="3933831"/>
            <a:ext cx="4656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0.7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526" name="Google Shape;526;p56"/>
          <p:cNvCxnSpPr>
            <a:stCxn id="507" idx="5"/>
            <a:endCxn id="504" idx="0"/>
          </p:cNvCxnSpPr>
          <p:nvPr/>
        </p:nvCxnSpPr>
        <p:spPr>
          <a:xfrm>
            <a:off x="5310494" y="2293135"/>
            <a:ext cx="1498500" cy="1251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27" name="Google Shape;527;p56"/>
          <p:cNvSpPr txBox="1"/>
          <p:nvPr/>
        </p:nvSpPr>
        <p:spPr>
          <a:xfrm rot="2698434">
            <a:off x="5586854" y="2367482"/>
            <a:ext cx="465630" cy="2027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0.3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28" name="Google Shape;528;p56"/>
          <p:cNvSpPr txBox="1"/>
          <p:nvPr/>
        </p:nvSpPr>
        <p:spPr>
          <a:xfrm rot="2479720">
            <a:off x="6176517" y="2930609"/>
            <a:ext cx="702326" cy="202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-0.05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7"/>
          <p:cNvSpPr/>
          <p:nvPr/>
        </p:nvSpPr>
        <p:spPr>
          <a:xfrm>
            <a:off x="3131175" y="3048900"/>
            <a:ext cx="2367300" cy="101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MDP</a:t>
            </a:r>
            <a:endParaRPr sz="2300"/>
          </a:p>
        </p:txBody>
      </p:sp>
      <p:cxnSp>
        <p:nvCxnSpPr>
          <p:cNvPr id="534" name="Google Shape;534;p57"/>
          <p:cNvCxnSpPr>
            <a:stCxn id="533" idx="3"/>
          </p:cNvCxnSpPr>
          <p:nvPr/>
        </p:nvCxnSpPr>
        <p:spPr>
          <a:xfrm flipH="1" rot="10800000">
            <a:off x="5498475" y="3544800"/>
            <a:ext cx="1276500" cy="12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5" name="Google Shape;535;p57"/>
          <p:cNvCxnSpPr/>
          <p:nvPr/>
        </p:nvCxnSpPr>
        <p:spPr>
          <a:xfrm flipH="1" rot="10800000">
            <a:off x="1854675" y="3544800"/>
            <a:ext cx="1276500" cy="12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36" name="Google Shape;536;p57"/>
          <p:cNvSpPr txBox="1"/>
          <p:nvPr/>
        </p:nvSpPr>
        <p:spPr>
          <a:xfrm>
            <a:off x="2030175" y="36810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Patient Vitals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37" name="Google Shape;537;p57"/>
          <p:cNvSpPr txBox="1"/>
          <p:nvPr/>
        </p:nvSpPr>
        <p:spPr>
          <a:xfrm>
            <a:off x="5673975" y="36810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Sepsis: Yes/No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538" name="Google Shape;538;p57"/>
          <p:cNvCxnSpPr>
            <a:stCxn id="533" idx="1"/>
          </p:cNvCxnSpPr>
          <p:nvPr/>
        </p:nvCxnSpPr>
        <p:spPr>
          <a:xfrm>
            <a:off x="3131175" y="3557100"/>
            <a:ext cx="3606600" cy="600"/>
          </a:xfrm>
          <a:prstGeom prst="bentConnector5">
            <a:avLst>
              <a:gd fmla="val -47080" name="adj1"/>
              <a:gd fmla="val 124387500" name="adj2"/>
              <a:gd fmla="val 100001" name="adj3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9" name="Google Shape;539;p57"/>
          <p:cNvSpPr txBox="1"/>
          <p:nvPr/>
        </p:nvSpPr>
        <p:spPr>
          <a:xfrm>
            <a:off x="3676575" y="4303425"/>
            <a:ext cx="1276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Q-Learning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540" name="Google Shape;540;p57"/>
          <p:cNvCxnSpPr>
            <a:endCxn id="533" idx="0"/>
          </p:cNvCxnSpPr>
          <p:nvPr/>
        </p:nvCxnSpPr>
        <p:spPr>
          <a:xfrm>
            <a:off x="4296225" y="2106900"/>
            <a:ext cx="18600" cy="9420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41" name="Google Shape;541;p57"/>
          <p:cNvSpPr txBox="1"/>
          <p:nvPr/>
        </p:nvSpPr>
        <p:spPr>
          <a:xfrm>
            <a:off x="3842775" y="15529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Causal Inference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42" name="Google Shape;542;p57"/>
          <p:cNvSpPr txBox="1"/>
          <p:nvPr/>
        </p:nvSpPr>
        <p:spPr>
          <a:xfrm>
            <a:off x="5346125" y="1552900"/>
            <a:ext cx="2367300" cy="8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ncode Sans Semi Condensed Light"/>
              <a:buAutoNum type="arabicPeriod"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Set initial edge weights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ncode Sans Semi Condensed Light"/>
              <a:buAutoNum type="arabicPeriod"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Penalize models that violate causal inference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43" name="Google Shape;543;p57"/>
          <p:cNvSpPr txBox="1"/>
          <p:nvPr>
            <p:ph idx="4294967295" type="title"/>
          </p:nvPr>
        </p:nvSpPr>
        <p:spPr>
          <a:xfrm>
            <a:off x="1127925" y="839525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FOOTON</a:t>
            </a:r>
            <a:endParaRPr/>
          </a:p>
        </p:txBody>
      </p:sp>
      <p:sp>
        <p:nvSpPr>
          <p:cNvPr id="544" name="Google Shape;544;p57"/>
          <p:cNvSpPr txBox="1"/>
          <p:nvPr/>
        </p:nvSpPr>
        <p:spPr>
          <a:xfrm>
            <a:off x="3736125" y="4353750"/>
            <a:ext cx="1174500" cy="2835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58"/>
          <p:cNvSpPr txBox="1"/>
          <p:nvPr>
            <p:ph idx="1" type="body"/>
          </p:nvPr>
        </p:nvSpPr>
        <p:spPr>
          <a:xfrm>
            <a:off x="1291200" y="851150"/>
            <a:ext cx="6561600" cy="10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58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58"/>
          <p:cNvSpPr txBox="1"/>
          <p:nvPr>
            <p:ph idx="1" type="body"/>
          </p:nvPr>
        </p:nvSpPr>
        <p:spPr>
          <a:xfrm>
            <a:off x="1872450" y="1994625"/>
            <a:ext cx="5399100" cy="208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31800" lvl="0" marL="457200" rtl="0" algn="l">
              <a:spcBef>
                <a:spcPts val="60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MDPs 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Q-Learning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9"/>
          <p:cNvSpPr txBox="1"/>
          <p:nvPr>
            <p:ph idx="4294967295" type="subTitle"/>
          </p:nvPr>
        </p:nvSpPr>
        <p:spPr>
          <a:xfrm>
            <a:off x="599650" y="3381225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sp>
        <p:nvSpPr>
          <p:cNvPr id="557" name="Google Shape;557;p59"/>
          <p:cNvSpPr txBox="1"/>
          <p:nvPr>
            <p:ph idx="4294967295" type="ctrTitle"/>
          </p:nvPr>
        </p:nvSpPr>
        <p:spPr>
          <a:xfrm>
            <a:off x="518800" y="2269150"/>
            <a:ext cx="51738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Causal Inference</a:t>
            </a:r>
            <a:endParaRPr sz="9600"/>
          </a:p>
        </p:txBody>
      </p:sp>
      <p:sp>
        <p:nvSpPr>
          <p:cNvPr id="558" name="Google Shape;558;p5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9" name="Google Shape;559;p59"/>
          <p:cNvGrpSpPr/>
          <p:nvPr/>
        </p:nvGrpSpPr>
        <p:grpSpPr>
          <a:xfrm>
            <a:off x="5692605" y="1428756"/>
            <a:ext cx="2423153" cy="2285985"/>
            <a:chOff x="5233525" y="4954450"/>
            <a:chExt cx="538275" cy="516350"/>
          </a:xfrm>
        </p:grpSpPr>
        <p:sp>
          <p:nvSpPr>
            <p:cNvPr id="560" name="Google Shape;560;p59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59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59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59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59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59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59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59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59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59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59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60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Causal Inference</a:t>
            </a:r>
            <a:endParaRPr/>
          </a:p>
        </p:txBody>
      </p:sp>
      <p:sp>
        <p:nvSpPr>
          <p:cNvPr id="576" name="Google Shape;576;p60"/>
          <p:cNvSpPr txBox="1"/>
          <p:nvPr>
            <p:ph idx="1" type="body"/>
          </p:nvPr>
        </p:nvSpPr>
        <p:spPr>
          <a:xfrm>
            <a:off x="514800" y="1582775"/>
            <a:ext cx="6373800" cy="34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Font typeface="Encode Sans Semi Condensed"/>
              <a:buChar char="▸"/>
            </a:pPr>
            <a:r>
              <a:rPr lang="en"/>
              <a:t>It is possible to not consider causal relationships when evaluating the performance of a model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However, it is possible that training models that take existing medical knowledge into account would prove more useful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Causal inference provides this ability to a modeler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1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Using qSOFA + SOFA For Causal Inference</a:t>
            </a:r>
            <a:endParaRPr sz="3100"/>
          </a:p>
        </p:txBody>
      </p:sp>
      <p:sp>
        <p:nvSpPr>
          <p:cNvPr id="582" name="Google Shape;582;p61"/>
          <p:cNvSpPr txBox="1"/>
          <p:nvPr>
            <p:ph idx="1" type="body"/>
          </p:nvPr>
        </p:nvSpPr>
        <p:spPr>
          <a:xfrm>
            <a:off x="514800" y="1582775"/>
            <a:ext cx="6795300" cy="34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Q-Learning relies on models being penalized when they do not predict items output accurately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With the assumption that qSOFA and SOFA scores are good ways to predict Sepsis, two new approaches can be added to the Q-learning process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62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Using qSOFA + SOFA For Causal Inference</a:t>
            </a:r>
            <a:endParaRPr sz="3100"/>
          </a:p>
        </p:txBody>
      </p:sp>
      <p:sp>
        <p:nvSpPr>
          <p:cNvPr id="588" name="Google Shape;588;p62"/>
          <p:cNvSpPr txBox="1"/>
          <p:nvPr>
            <p:ph idx="1" type="body"/>
          </p:nvPr>
        </p:nvSpPr>
        <p:spPr>
          <a:xfrm>
            <a:off x="514800" y="1582775"/>
            <a:ext cx="6795300" cy="34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Weights of known causal patterns of interest (qSOFA) can be fixed to be weighted heavier than their non-causal counterparts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Models can be penalized that do not weight causal patterns of interest appropriately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63"/>
          <p:cNvSpPr/>
          <p:nvPr/>
        </p:nvSpPr>
        <p:spPr>
          <a:xfrm>
            <a:off x="3131175" y="3048900"/>
            <a:ext cx="2367300" cy="1016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MDP</a:t>
            </a:r>
            <a:endParaRPr sz="2300"/>
          </a:p>
        </p:txBody>
      </p:sp>
      <p:cxnSp>
        <p:nvCxnSpPr>
          <p:cNvPr id="594" name="Google Shape;594;p63"/>
          <p:cNvCxnSpPr>
            <a:stCxn id="593" idx="3"/>
          </p:cNvCxnSpPr>
          <p:nvPr/>
        </p:nvCxnSpPr>
        <p:spPr>
          <a:xfrm flipH="1" rot="10800000">
            <a:off x="5498475" y="3544800"/>
            <a:ext cx="1276500" cy="12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5" name="Google Shape;595;p63"/>
          <p:cNvCxnSpPr/>
          <p:nvPr/>
        </p:nvCxnSpPr>
        <p:spPr>
          <a:xfrm flipH="1" rot="10800000">
            <a:off x="1854675" y="3544800"/>
            <a:ext cx="1276500" cy="12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6" name="Google Shape;596;p63"/>
          <p:cNvSpPr txBox="1"/>
          <p:nvPr/>
        </p:nvSpPr>
        <p:spPr>
          <a:xfrm>
            <a:off x="2030175" y="36810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Patient Vitals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597" name="Google Shape;597;p63"/>
          <p:cNvSpPr txBox="1"/>
          <p:nvPr/>
        </p:nvSpPr>
        <p:spPr>
          <a:xfrm>
            <a:off x="5673975" y="36810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Sepsis: Yes/No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598" name="Google Shape;598;p63"/>
          <p:cNvCxnSpPr>
            <a:stCxn id="593" idx="1"/>
          </p:cNvCxnSpPr>
          <p:nvPr/>
        </p:nvCxnSpPr>
        <p:spPr>
          <a:xfrm>
            <a:off x="3131175" y="3557100"/>
            <a:ext cx="3606600" cy="600"/>
          </a:xfrm>
          <a:prstGeom prst="bentConnector5">
            <a:avLst>
              <a:gd fmla="val -47080" name="adj1"/>
              <a:gd fmla="val 124387500" name="adj2"/>
              <a:gd fmla="val 100001" name="adj3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9" name="Google Shape;599;p63"/>
          <p:cNvSpPr txBox="1"/>
          <p:nvPr/>
        </p:nvSpPr>
        <p:spPr>
          <a:xfrm>
            <a:off x="3676575" y="4303425"/>
            <a:ext cx="1276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Q-Learning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cxnSp>
        <p:nvCxnSpPr>
          <p:cNvPr id="600" name="Google Shape;600;p63"/>
          <p:cNvCxnSpPr>
            <a:endCxn id="593" idx="0"/>
          </p:cNvCxnSpPr>
          <p:nvPr/>
        </p:nvCxnSpPr>
        <p:spPr>
          <a:xfrm>
            <a:off x="4296225" y="2106900"/>
            <a:ext cx="18600" cy="9420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01" name="Google Shape;601;p63"/>
          <p:cNvSpPr txBox="1"/>
          <p:nvPr/>
        </p:nvSpPr>
        <p:spPr>
          <a:xfrm>
            <a:off x="3842775" y="1552900"/>
            <a:ext cx="925500" cy="38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Causal Inference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602" name="Google Shape;602;p63"/>
          <p:cNvSpPr txBox="1"/>
          <p:nvPr/>
        </p:nvSpPr>
        <p:spPr>
          <a:xfrm>
            <a:off x="5346125" y="1552900"/>
            <a:ext cx="2367300" cy="8478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ncode Sans Semi Condensed Light"/>
              <a:buAutoNum type="arabicPeriod"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Set initial edge weights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Encode Sans Semi Condensed Light"/>
              <a:buAutoNum type="arabicPeriod"/>
            </a:pPr>
            <a:r>
              <a:rPr lang="en">
                <a:solidFill>
                  <a:srgbClr val="FFFFFF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rPr>
              <a:t>Penalize models that violate causal inference</a:t>
            </a:r>
            <a:endParaRPr>
              <a:solidFill>
                <a:srgbClr val="FFFFFF"/>
              </a:solidFill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  <p:sp>
        <p:nvSpPr>
          <p:cNvPr id="603" name="Google Shape;603;p63"/>
          <p:cNvSpPr txBox="1"/>
          <p:nvPr>
            <p:ph idx="4294967295" type="title"/>
          </p:nvPr>
        </p:nvSpPr>
        <p:spPr>
          <a:xfrm>
            <a:off x="1127925" y="839525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FOOTON</a:t>
            </a:r>
            <a:endParaRPr/>
          </a:p>
        </p:txBody>
      </p:sp>
      <p:sp>
        <p:nvSpPr>
          <p:cNvPr id="604" name="Google Shape;604;p63"/>
          <p:cNvSpPr txBox="1"/>
          <p:nvPr/>
        </p:nvSpPr>
        <p:spPr>
          <a:xfrm>
            <a:off x="3857625" y="1599750"/>
            <a:ext cx="925500" cy="497100"/>
          </a:xfrm>
          <a:prstGeom prst="rect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Encode Sans Semi Condensed Light"/>
              <a:ea typeface="Encode Sans Semi Condensed Light"/>
              <a:cs typeface="Encode Sans Semi Condensed Light"/>
              <a:sym typeface="Encode Sans Semi Condensed Ligh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64"/>
          <p:cNvSpPr txBox="1"/>
          <p:nvPr>
            <p:ph idx="1" type="body"/>
          </p:nvPr>
        </p:nvSpPr>
        <p:spPr>
          <a:xfrm>
            <a:off x="1291200" y="851150"/>
            <a:ext cx="6561600" cy="10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64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1" name="Google Shape;611;p64"/>
          <p:cNvSpPr txBox="1"/>
          <p:nvPr>
            <p:ph idx="1" type="body"/>
          </p:nvPr>
        </p:nvSpPr>
        <p:spPr>
          <a:xfrm>
            <a:off x="1872450" y="1994625"/>
            <a:ext cx="5399100" cy="208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31800" lvl="0" marL="457200" rtl="0" algn="l">
              <a:spcBef>
                <a:spcPts val="60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Causal Inference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Using qSOFA + SOFA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65"/>
          <p:cNvSpPr txBox="1"/>
          <p:nvPr>
            <p:ph idx="4294967295" type="subTitle"/>
          </p:nvPr>
        </p:nvSpPr>
        <p:spPr>
          <a:xfrm>
            <a:off x="425850" y="3381225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 are we done and how did we do?</a:t>
            </a:r>
            <a:endParaRPr/>
          </a:p>
        </p:txBody>
      </p:sp>
      <p:sp>
        <p:nvSpPr>
          <p:cNvPr id="617" name="Google Shape;617;p65"/>
          <p:cNvSpPr txBox="1"/>
          <p:nvPr>
            <p:ph idx="4294967295" type="ctrTitle"/>
          </p:nvPr>
        </p:nvSpPr>
        <p:spPr>
          <a:xfrm>
            <a:off x="425850" y="2221425"/>
            <a:ext cx="5868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The Endgame</a:t>
            </a:r>
            <a:endParaRPr sz="9600"/>
          </a:p>
        </p:txBody>
      </p:sp>
      <p:sp>
        <p:nvSpPr>
          <p:cNvPr id="618" name="Google Shape;618;p6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9" name="Google Shape;619;p65"/>
          <p:cNvSpPr/>
          <p:nvPr/>
        </p:nvSpPr>
        <p:spPr>
          <a:xfrm>
            <a:off x="6711850" y="2571750"/>
            <a:ext cx="1488115" cy="1242172"/>
          </a:xfrm>
          <a:custGeom>
            <a:rect b="b" l="l" r="r" t="t"/>
            <a:pathLst>
              <a:path extrusionOk="0" fill="none" h="14176" w="16221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0" name="Google Shape;620;p65"/>
          <p:cNvGrpSpPr/>
          <p:nvPr/>
        </p:nvGrpSpPr>
        <p:grpSpPr>
          <a:xfrm>
            <a:off x="7899263" y="1587899"/>
            <a:ext cx="1053808" cy="1242167"/>
            <a:chOff x="7938657" y="1397104"/>
            <a:chExt cx="323850" cy="457200"/>
          </a:xfrm>
        </p:grpSpPr>
        <p:sp>
          <p:nvSpPr>
            <p:cNvPr id="621" name="Google Shape;621;p65"/>
            <p:cNvSpPr/>
            <p:nvPr/>
          </p:nvSpPr>
          <p:spPr>
            <a:xfrm>
              <a:off x="8081532" y="1397104"/>
              <a:ext cx="57150" cy="57150"/>
            </a:xfrm>
            <a:custGeom>
              <a:rect b="b" l="l" r="r" t="t"/>
              <a:pathLst>
                <a:path extrusionOk="0" h="57150" w="5715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65"/>
            <p:cNvSpPr/>
            <p:nvPr/>
          </p:nvSpPr>
          <p:spPr>
            <a:xfrm>
              <a:off x="7938657" y="1463779"/>
              <a:ext cx="323850" cy="390525"/>
            </a:xfrm>
            <a:custGeom>
              <a:rect b="b" l="l" r="r" t="t"/>
              <a:pathLst>
                <a:path extrusionOk="0" h="390525" w="32385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3" name="Google Shape;623;p65"/>
          <p:cNvGrpSpPr/>
          <p:nvPr/>
        </p:nvGrpSpPr>
        <p:grpSpPr>
          <a:xfrm>
            <a:off x="5748747" y="1380351"/>
            <a:ext cx="1060948" cy="1449735"/>
            <a:chOff x="1437317" y="3004378"/>
            <a:chExt cx="304800" cy="457200"/>
          </a:xfrm>
        </p:grpSpPr>
        <p:sp>
          <p:nvSpPr>
            <p:cNvPr id="624" name="Google Shape;624;p65"/>
            <p:cNvSpPr/>
            <p:nvPr/>
          </p:nvSpPr>
          <p:spPr>
            <a:xfrm>
              <a:off x="1437317" y="3004378"/>
              <a:ext cx="304800" cy="457200"/>
            </a:xfrm>
            <a:custGeom>
              <a:rect b="b" l="l" r="r" t="t"/>
              <a:pathLst>
                <a:path extrusionOk="0" h="457200" w="304800">
                  <a:moveTo>
                    <a:pt x="285750" y="57150"/>
                  </a:moveTo>
                  <a:lnTo>
                    <a:pt x="238125" y="57150"/>
                  </a:lnTo>
                  <a:cubicBezTo>
                    <a:pt x="238125" y="46673"/>
                    <a:pt x="229553" y="38100"/>
                    <a:pt x="219075" y="38100"/>
                  </a:cubicBezTo>
                  <a:lnTo>
                    <a:pt x="190500" y="38100"/>
                  </a:lnTo>
                  <a:cubicBezTo>
                    <a:pt x="190500" y="27623"/>
                    <a:pt x="186690" y="18098"/>
                    <a:pt x="179070" y="11430"/>
                  </a:cubicBezTo>
                  <a:cubicBezTo>
                    <a:pt x="172403" y="4763"/>
                    <a:pt x="162878" y="0"/>
                    <a:pt x="152400" y="0"/>
                  </a:cubicBezTo>
                  <a:cubicBezTo>
                    <a:pt x="131445" y="0"/>
                    <a:pt x="114300" y="17145"/>
                    <a:pt x="114300" y="38100"/>
                  </a:cubicBezTo>
                  <a:lnTo>
                    <a:pt x="85725" y="38100"/>
                  </a:lnTo>
                  <a:cubicBezTo>
                    <a:pt x="75248" y="38100"/>
                    <a:pt x="66675" y="46673"/>
                    <a:pt x="66675" y="57150"/>
                  </a:cubicBezTo>
                  <a:lnTo>
                    <a:pt x="19050" y="57150"/>
                  </a:lnTo>
                  <a:cubicBezTo>
                    <a:pt x="8573" y="57150"/>
                    <a:pt x="0" y="66675"/>
                    <a:pt x="0" y="77153"/>
                  </a:cubicBezTo>
                  <a:lnTo>
                    <a:pt x="0" y="436245"/>
                  </a:lnTo>
                  <a:cubicBezTo>
                    <a:pt x="0" y="447675"/>
                    <a:pt x="8573" y="457200"/>
                    <a:pt x="19050" y="457200"/>
                  </a:cubicBezTo>
                  <a:lnTo>
                    <a:pt x="285750" y="457200"/>
                  </a:lnTo>
                  <a:cubicBezTo>
                    <a:pt x="296228" y="457200"/>
                    <a:pt x="304800" y="447675"/>
                    <a:pt x="304800" y="436245"/>
                  </a:cubicBezTo>
                  <a:lnTo>
                    <a:pt x="304800" y="77153"/>
                  </a:lnTo>
                  <a:cubicBezTo>
                    <a:pt x="304800" y="66675"/>
                    <a:pt x="296228" y="57150"/>
                    <a:pt x="285750" y="57150"/>
                  </a:cubicBezTo>
                  <a:close/>
                  <a:moveTo>
                    <a:pt x="161925" y="47625"/>
                  </a:moveTo>
                  <a:cubicBezTo>
                    <a:pt x="161925" y="52388"/>
                    <a:pt x="158115" y="57150"/>
                    <a:pt x="152400" y="57150"/>
                  </a:cubicBezTo>
                  <a:cubicBezTo>
                    <a:pt x="146685" y="57150"/>
                    <a:pt x="142875" y="52388"/>
                    <a:pt x="142875" y="47625"/>
                  </a:cubicBezTo>
                  <a:cubicBezTo>
                    <a:pt x="142875" y="42863"/>
                    <a:pt x="146685" y="38100"/>
                    <a:pt x="152400" y="38100"/>
                  </a:cubicBezTo>
                  <a:cubicBezTo>
                    <a:pt x="158115" y="38100"/>
                    <a:pt x="161925" y="42863"/>
                    <a:pt x="161925" y="47625"/>
                  </a:cubicBezTo>
                  <a:close/>
                  <a:moveTo>
                    <a:pt x="266700" y="419100"/>
                  </a:moveTo>
                  <a:lnTo>
                    <a:pt x="38100" y="419100"/>
                  </a:lnTo>
                  <a:lnTo>
                    <a:pt x="38100" y="95250"/>
                  </a:lnTo>
                  <a:lnTo>
                    <a:pt x="66675" y="95250"/>
                  </a:lnTo>
                  <a:cubicBezTo>
                    <a:pt x="66675" y="105728"/>
                    <a:pt x="75248" y="114300"/>
                    <a:pt x="85725" y="114300"/>
                  </a:cubicBezTo>
                  <a:lnTo>
                    <a:pt x="219075" y="114300"/>
                  </a:lnTo>
                  <a:cubicBezTo>
                    <a:pt x="229553" y="114300"/>
                    <a:pt x="238125" y="105728"/>
                    <a:pt x="238125" y="95250"/>
                  </a:cubicBezTo>
                  <a:lnTo>
                    <a:pt x="266700" y="95250"/>
                  </a:lnTo>
                  <a:lnTo>
                    <a:pt x="266700" y="419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65"/>
            <p:cNvSpPr/>
            <p:nvPr/>
          </p:nvSpPr>
          <p:spPr>
            <a:xfrm>
              <a:off x="1567809" y="3341563"/>
              <a:ext cx="43814" cy="43814"/>
            </a:xfrm>
            <a:custGeom>
              <a:rect b="b" l="l" r="r" t="t"/>
              <a:pathLst>
                <a:path extrusionOk="0" h="43814" w="43814">
                  <a:moveTo>
                    <a:pt x="21908" y="0"/>
                  </a:moveTo>
                  <a:cubicBezTo>
                    <a:pt x="9525" y="0"/>
                    <a:pt x="0" y="9525"/>
                    <a:pt x="0" y="21907"/>
                  </a:cubicBezTo>
                  <a:cubicBezTo>
                    <a:pt x="0" y="34290"/>
                    <a:pt x="9525" y="43815"/>
                    <a:pt x="21908" y="43815"/>
                  </a:cubicBezTo>
                  <a:cubicBezTo>
                    <a:pt x="34290" y="43815"/>
                    <a:pt x="43815" y="34290"/>
                    <a:pt x="43815" y="21907"/>
                  </a:cubicBezTo>
                  <a:cubicBezTo>
                    <a:pt x="43815" y="9525"/>
                    <a:pt x="33338" y="0"/>
                    <a:pt x="219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65"/>
            <p:cNvSpPr/>
            <p:nvPr/>
          </p:nvSpPr>
          <p:spPr>
            <a:xfrm>
              <a:off x="1531614" y="3164874"/>
              <a:ext cx="117157" cy="155733"/>
            </a:xfrm>
            <a:custGeom>
              <a:rect b="b" l="l" r="r" t="t"/>
              <a:pathLst>
                <a:path extrusionOk="0" h="155733" w="117157">
                  <a:moveTo>
                    <a:pt x="69533" y="1429"/>
                  </a:moveTo>
                  <a:cubicBezTo>
                    <a:pt x="61913" y="-476"/>
                    <a:pt x="54293" y="-476"/>
                    <a:pt x="45720" y="1429"/>
                  </a:cubicBezTo>
                  <a:cubicBezTo>
                    <a:pt x="22860" y="6191"/>
                    <a:pt x="5715" y="24289"/>
                    <a:pt x="953" y="46196"/>
                  </a:cubicBezTo>
                  <a:cubicBezTo>
                    <a:pt x="0" y="48101"/>
                    <a:pt x="0" y="50006"/>
                    <a:pt x="0" y="51911"/>
                  </a:cubicBezTo>
                  <a:cubicBezTo>
                    <a:pt x="0" y="62389"/>
                    <a:pt x="8573" y="70961"/>
                    <a:pt x="19050" y="70961"/>
                  </a:cubicBezTo>
                  <a:cubicBezTo>
                    <a:pt x="28575" y="70961"/>
                    <a:pt x="37148" y="63341"/>
                    <a:pt x="38100" y="53816"/>
                  </a:cubicBezTo>
                  <a:cubicBezTo>
                    <a:pt x="38100" y="53816"/>
                    <a:pt x="38100" y="53816"/>
                    <a:pt x="38100" y="53816"/>
                  </a:cubicBezTo>
                  <a:cubicBezTo>
                    <a:pt x="40005" y="46196"/>
                    <a:pt x="45720" y="40481"/>
                    <a:pt x="53340" y="38576"/>
                  </a:cubicBezTo>
                  <a:cubicBezTo>
                    <a:pt x="56198" y="37624"/>
                    <a:pt x="59055" y="37624"/>
                    <a:pt x="61913" y="38576"/>
                  </a:cubicBezTo>
                  <a:cubicBezTo>
                    <a:pt x="69533" y="40481"/>
                    <a:pt x="76200" y="46196"/>
                    <a:pt x="78105" y="53816"/>
                  </a:cubicBezTo>
                  <a:cubicBezTo>
                    <a:pt x="78105" y="55721"/>
                    <a:pt x="78105" y="56674"/>
                    <a:pt x="78105" y="58579"/>
                  </a:cubicBezTo>
                  <a:cubicBezTo>
                    <a:pt x="78105" y="60484"/>
                    <a:pt x="78105" y="61436"/>
                    <a:pt x="78105" y="62389"/>
                  </a:cubicBezTo>
                  <a:cubicBezTo>
                    <a:pt x="76200" y="70009"/>
                    <a:pt x="70485" y="76676"/>
                    <a:pt x="62865" y="78581"/>
                  </a:cubicBezTo>
                  <a:cubicBezTo>
                    <a:pt x="61913" y="78581"/>
                    <a:pt x="60008" y="78581"/>
                    <a:pt x="59055" y="78581"/>
                  </a:cubicBezTo>
                  <a:cubicBezTo>
                    <a:pt x="48578" y="78581"/>
                    <a:pt x="40005" y="87154"/>
                    <a:pt x="40005" y="97631"/>
                  </a:cubicBezTo>
                  <a:lnTo>
                    <a:pt x="40005" y="136684"/>
                  </a:lnTo>
                  <a:cubicBezTo>
                    <a:pt x="40005" y="147161"/>
                    <a:pt x="48578" y="155734"/>
                    <a:pt x="59055" y="155734"/>
                  </a:cubicBezTo>
                  <a:cubicBezTo>
                    <a:pt x="69533" y="155734"/>
                    <a:pt x="78105" y="147161"/>
                    <a:pt x="78105" y="136684"/>
                  </a:cubicBezTo>
                  <a:lnTo>
                    <a:pt x="78105" y="112871"/>
                  </a:lnTo>
                  <a:cubicBezTo>
                    <a:pt x="97155" y="106204"/>
                    <a:pt x="112395" y="90011"/>
                    <a:pt x="116205" y="69056"/>
                  </a:cubicBezTo>
                  <a:cubicBezTo>
                    <a:pt x="117158" y="65246"/>
                    <a:pt x="117158" y="61436"/>
                    <a:pt x="117158" y="57626"/>
                  </a:cubicBezTo>
                  <a:cubicBezTo>
                    <a:pt x="117158" y="53816"/>
                    <a:pt x="117158" y="50006"/>
                    <a:pt x="116205" y="45244"/>
                  </a:cubicBezTo>
                  <a:cubicBezTo>
                    <a:pt x="110490" y="23336"/>
                    <a:pt x="92393" y="6191"/>
                    <a:pt x="69533" y="14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Motivation</a:t>
            </a:r>
            <a:endParaRPr/>
          </a:p>
        </p:txBody>
      </p:sp>
      <p:sp>
        <p:nvSpPr>
          <p:cNvPr id="238" name="Google Shape;238;p30"/>
          <p:cNvSpPr txBox="1"/>
          <p:nvPr>
            <p:ph idx="1" type="body"/>
          </p:nvPr>
        </p:nvSpPr>
        <p:spPr>
          <a:xfrm>
            <a:off x="514800" y="1582775"/>
            <a:ext cx="6373800" cy="3340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Steven Yu and I began this project with Dr. Gani in the fall of last year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 intend to pick up where we left off and conduct a formal research experiment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 want to gain as much knowledge in the field of CS to do my job(s) to the best of my ability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 find medical solutions to be of personal interest</a:t>
            </a:r>
            <a:endParaRPr/>
          </a:p>
        </p:txBody>
      </p:sp>
      <p:sp>
        <p:nvSpPr>
          <p:cNvPr id="239" name="Google Shape;239;p3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6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Roadmap</a:t>
            </a:r>
            <a:endParaRPr/>
          </a:p>
        </p:txBody>
      </p:sp>
      <p:sp>
        <p:nvSpPr>
          <p:cNvPr id="632" name="Google Shape;632;p66"/>
          <p:cNvSpPr txBox="1"/>
          <p:nvPr>
            <p:ph idx="12" type="sldNum"/>
          </p:nvPr>
        </p:nvSpPr>
        <p:spPr>
          <a:xfrm>
            <a:off x="8595309" y="474990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3" name="Google Shape;633;p66"/>
          <p:cNvSpPr/>
          <p:nvPr/>
        </p:nvSpPr>
        <p:spPr>
          <a:xfrm flipH="1" rot="669048">
            <a:off x="6023229" y="3149885"/>
            <a:ext cx="1842891" cy="74385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66"/>
          <p:cNvSpPr/>
          <p:nvPr/>
        </p:nvSpPr>
        <p:spPr>
          <a:xfrm rot="-669048">
            <a:off x="4271096" y="3149885"/>
            <a:ext cx="1842891" cy="74385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5" name="Google Shape;635;p66"/>
          <p:cNvGrpSpPr/>
          <p:nvPr/>
        </p:nvGrpSpPr>
        <p:grpSpPr>
          <a:xfrm>
            <a:off x="4860970" y="1550557"/>
            <a:ext cx="2342117" cy="1601580"/>
            <a:chOff x="4409300" y="1219942"/>
            <a:chExt cx="1712700" cy="1246754"/>
          </a:xfrm>
        </p:grpSpPr>
        <p:sp>
          <p:nvSpPr>
            <p:cNvPr id="636" name="Google Shape;636;p66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66"/>
            <p:cNvSpPr txBox="1"/>
            <p:nvPr/>
          </p:nvSpPr>
          <p:spPr>
            <a:xfrm>
              <a:off x="4647988" y="1985292"/>
              <a:ext cx="12441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Optimizing</a:t>
              </a:r>
              <a:endParaRPr b="1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38" name="Google Shape;638;p66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66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66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Optimize the MDPs + Models with Causal Inference Techniques</a:t>
              </a:r>
              <a:endParaRPr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</p:grpSp>
      <p:sp>
        <p:nvSpPr>
          <p:cNvPr id="641" name="Google Shape;641;p66"/>
          <p:cNvSpPr/>
          <p:nvPr/>
        </p:nvSpPr>
        <p:spPr>
          <a:xfrm flipH="1" rot="669048">
            <a:off x="2504809" y="3149885"/>
            <a:ext cx="1842891" cy="74385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2" name="Google Shape;642;p66"/>
          <p:cNvGrpSpPr/>
          <p:nvPr/>
        </p:nvGrpSpPr>
        <p:grpSpPr>
          <a:xfrm>
            <a:off x="3142835" y="3222044"/>
            <a:ext cx="2342117" cy="1580977"/>
            <a:chOff x="3021975" y="2541798"/>
            <a:chExt cx="1712700" cy="1230715"/>
          </a:xfrm>
        </p:grpSpPr>
        <p:sp>
          <p:nvSpPr>
            <p:cNvPr id="643" name="Google Shape;643;p66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Modeling</a:t>
              </a:r>
              <a:endParaRPr b="1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44" name="Google Shape;644;p66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66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66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Build MDPs and test them with Q-Learning techniques</a:t>
              </a:r>
              <a:endParaRPr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  <p:sp>
          <p:nvSpPr>
            <p:cNvPr id="647" name="Google Shape;647;p66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" name="Google Shape;648;p66"/>
          <p:cNvSpPr/>
          <p:nvPr/>
        </p:nvSpPr>
        <p:spPr>
          <a:xfrm rot="-669048">
            <a:off x="762179" y="3149885"/>
            <a:ext cx="1842891" cy="74385"/>
          </a:xfrm>
          <a:prstGeom prst="roundRect">
            <a:avLst>
              <a:gd fmla="val 50000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" name="Google Shape;649;p66"/>
          <p:cNvGrpSpPr/>
          <p:nvPr/>
        </p:nvGrpSpPr>
        <p:grpSpPr>
          <a:xfrm>
            <a:off x="1383125" y="1550557"/>
            <a:ext cx="2342117" cy="1601580"/>
            <a:chOff x="1637475" y="1219942"/>
            <a:chExt cx="1712700" cy="1246754"/>
          </a:xfrm>
        </p:grpSpPr>
        <p:sp>
          <p:nvSpPr>
            <p:cNvPr id="650" name="Google Shape;650;p66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66"/>
            <p:cNvSpPr txBox="1"/>
            <p:nvPr/>
          </p:nvSpPr>
          <p:spPr>
            <a:xfrm>
              <a:off x="2145340" y="1947571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chemeClr val="accent6"/>
                  </a:solidFill>
                  <a:latin typeface="Abel"/>
                  <a:ea typeface="Abel"/>
                  <a:cs typeface="Abel"/>
                  <a:sym typeface="Abel"/>
                </a:rPr>
                <a:t>Data</a:t>
              </a:r>
              <a:endParaRPr b="1" sz="1800">
                <a:solidFill>
                  <a:schemeClr val="accent6"/>
                </a:solidFill>
                <a:latin typeface="Abel"/>
                <a:ea typeface="Abel"/>
                <a:cs typeface="Abel"/>
                <a:sym typeface="Abel"/>
              </a:endParaRPr>
            </a:p>
          </p:txBody>
        </p:sp>
        <p:sp>
          <p:nvSpPr>
            <p:cNvPr id="652" name="Google Shape;652;p66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66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Encode Sans Semi Condensed Light"/>
                  <a:ea typeface="Encode Sans Semi Condensed Light"/>
                  <a:cs typeface="Encode Sans Semi Condensed Light"/>
                  <a:sym typeface="Encode Sans Semi Condensed Light"/>
                </a:rPr>
                <a:t>Gather and construct a full dataset to do testing on (from public data)</a:t>
              </a:r>
              <a:endParaRPr>
                <a:solidFill>
                  <a:schemeClr val="dk1"/>
                </a:solidFill>
                <a:latin typeface="Encode Sans Semi Condensed Light"/>
                <a:ea typeface="Encode Sans Semi Condensed Light"/>
                <a:cs typeface="Encode Sans Semi Condensed Light"/>
                <a:sym typeface="Encode Sans Semi Condensed Light"/>
              </a:endParaRPr>
            </a:p>
          </p:txBody>
        </p:sp>
        <p:sp>
          <p:nvSpPr>
            <p:cNvPr id="654" name="Google Shape;654;p66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6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60" name="Google Shape;660;p67"/>
          <p:cNvGraphicFramePr/>
          <p:nvPr/>
        </p:nvGraphicFramePr>
        <p:xfrm>
          <a:off x="952500" y="857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{B4B4D942-66F7-49E5-9496-1568E5F89A60}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>
                          <a:latin typeface="Abel"/>
                          <a:ea typeface="Abel"/>
                          <a:cs typeface="Abel"/>
                          <a:sym typeface="Abel"/>
                        </a:rPr>
                        <a:t>RESEARCH GROUP </a:t>
                      </a:r>
                      <a:endParaRPr b="1" i="1"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>
                          <a:latin typeface="Abel"/>
                          <a:ea typeface="Abel"/>
                          <a:cs typeface="Abel"/>
                          <a:sym typeface="Abel"/>
                        </a:rPr>
                        <a:t>MODEL TYPE</a:t>
                      </a:r>
                      <a:endParaRPr b="1" i="1"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PhysioNet Winner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Signature-Based Regression Model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Mix of Supervised + Unsupervised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Komorowski et. al AI Clinician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Stock Q-Learning from MatLab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Raghu et. al 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Dueling Double Deep Q-Learning 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Raghu et. al Optimization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DDQN and Sparse Autoencoder DDQN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Peng et. al 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MOE (DDQN  + KRL)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Petersen et. al 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Stock Deep Q-Learning on Cytokines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Tsoukalas et. al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POMDP + Perseus Algorithm 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661" name="Google Shape;661;p67"/>
          <p:cNvSpPr txBox="1"/>
          <p:nvPr/>
        </p:nvSpPr>
        <p:spPr>
          <a:xfrm>
            <a:off x="3494100" y="231100"/>
            <a:ext cx="2155800" cy="393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1033">
                <a:alpha val="15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Previous </a:t>
            </a:r>
            <a:r>
              <a:rPr b="1" lang="en" sz="30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rPr>
              <a:t>Work</a:t>
            </a:r>
            <a:endParaRPr b="1" sz="300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68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Difference In This Experiment</a:t>
            </a:r>
            <a:endParaRPr sz="3800"/>
          </a:p>
        </p:txBody>
      </p:sp>
      <p:sp>
        <p:nvSpPr>
          <p:cNvPr id="667" name="Google Shape;667;p68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Other approaches have used Q-Learning, and MDPs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This experiment is closest in nature to Komoroski et al.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However, the inclusion and usage of causal inference techniques to enable better Q-Learning has not been done, to my knowledge and reading, with respect to diagnosing Sepsis </a:t>
            </a:r>
            <a:endParaRPr/>
          </a:p>
        </p:txBody>
      </p:sp>
      <p:sp>
        <p:nvSpPr>
          <p:cNvPr id="668" name="Google Shape;668;p6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69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Difference In This Experiment (cont.)</a:t>
            </a:r>
            <a:endParaRPr sz="3800"/>
          </a:p>
        </p:txBody>
      </p:sp>
      <p:sp>
        <p:nvSpPr>
          <p:cNvPr id="674" name="Google Shape;674;p69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In addition, the majority of the related work to this problem has taken on the question of diagnosis, rather than the standard of treatment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By proposing a pure diagnostic model, the goal is to increase accuracy in the model that would be lost building a more complex solution for diagnosis</a:t>
            </a:r>
            <a:endParaRPr/>
          </a:p>
        </p:txBody>
      </p:sp>
      <p:sp>
        <p:nvSpPr>
          <p:cNvPr id="675" name="Google Shape;675;p6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70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Data Source: MIMIC-III</a:t>
            </a:r>
            <a:endParaRPr sz="3800"/>
          </a:p>
        </p:txBody>
      </p:sp>
      <p:sp>
        <p:nvSpPr>
          <p:cNvPr id="681" name="Google Shape;681;p70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&gt; 1 Decade of anonymized medical records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Publicly available, but requires certificate (That I have)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Data is very sporadic and is loaded with inconsistencies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Komorowski et. al have scripts to extract, cleanse, and specify Sepsis data from the database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Komorowski et. al was able to extract</a:t>
            </a: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  17,083 ICU patients </a:t>
            </a:r>
            <a:r>
              <a:rPr lang="en"/>
              <a:t>from 5 ICUs  in their research using MIMIC-III</a:t>
            </a:r>
            <a:endParaRPr/>
          </a:p>
        </p:txBody>
      </p:sp>
      <p:sp>
        <p:nvSpPr>
          <p:cNvPr id="682" name="Google Shape;682;p7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83" name="Google Shape;683;p70"/>
          <p:cNvGrpSpPr/>
          <p:nvPr/>
        </p:nvGrpSpPr>
        <p:grpSpPr>
          <a:xfrm>
            <a:off x="7558334" y="4578203"/>
            <a:ext cx="170937" cy="426827"/>
            <a:chOff x="3384375" y="2267500"/>
            <a:chExt cx="203375" cy="507825"/>
          </a:xfrm>
        </p:grpSpPr>
        <p:sp>
          <p:nvSpPr>
            <p:cNvPr id="684" name="Google Shape;684;p70"/>
            <p:cNvSpPr/>
            <p:nvPr/>
          </p:nvSpPr>
          <p:spPr>
            <a:xfrm>
              <a:off x="3384375" y="2373425"/>
              <a:ext cx="203375" cy="401900"/>
            </a:xfrm>
            <a:custGeom>
              <a:rect b="b" l="l" r="r" t="t"/>
              <a:pathLst>
                <a:path extrusionOk="0" fill="none" h="16076" w="8135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70"/>
            <p:cNvSpPr/>
            <p:nvPr/>
          </p:nvSpPr>
          <p:spPr>
            <a:xfrm>
              <a:off x="3443425" y="2267500"/>
              <a:ext cx="85275" cy="93775"/>
            </a:xfrm>
            <a:custGeom>
              <a:rect b="b" l="l" r="r" t="t"/>
              <a:pathLst>
                <a:path extrusionOk="0" fill="none" h="3751" w="3411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" name="Google Shape;686;p70"/>
          <p:cNvGrpSpPr/>
          <p:nvPr/>
        </p:nvGrpSpPr>
        <p:grpSpPr>
          <a:xfrm>
            <a:off x="8114854" y="4632449"/>
            <a:ext cx="140237" cy="318339"/>
            <a:chOff x="4747025" y="2332025"/>
            <a:chExt cx="166850" cy="378750"/>
          </a:xfrm>
        </p:grpSpPr>
        <p:sp>
          <p:nvSpPr>
            <p:cNvPr id="687" name="Google Shape;687;p70"/>
            <p:cNvSpPr/>
            <p:nvPr/>
          </p:nvSpPr>
          <p:spPr>
            <a:xfrm>
              <a:off x="4747025" y="2427025"/>
              <a:ext cx="166850" cy="283750"/>
            </a:xfrm>
            <a:custGeom>
              <a:rect b="b" l="l" r="r" t="t"/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70"/>
            <p:cNvSpPr/>
            <p:nvPr/>
          </p:nvSpPr>
          <p:spPr>
            <a:xfrm>
              <a:off x="4792100" y="2332025"/>
              <a:ext cx="76725" cy="84050"/>
            </a:xfrm>
            <a:custGeom>
              <a:rect b="b" l="l" r="r" t="t"/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" name="Google Shape;689;p70"/>
          <p:cNvGrpSpPr/>
          <p:nvPr/>
        </p:nvGrpSpPr>
        <p:grpSpPr>
          <a:xfrm>
            <a:off x="7820240" y="4580254"/>
            <a:ext cx="145343" cy="422729"/>
            <a:chOff x="4071800" y="2269925"/>
            <a:chExt cx="172925" cy="502950"/>
          </a:xfrm>
        </p:grpSpPr>
        <p:sp>
          <p:nvSpPr>
            <p:cNvPr id="690" name="Google Shape;690;p70"/>
            <p:cNvSpPr/>
            <p:nvPr/>
          </p:nvSpPr>
          <p:spPr>
            <a:xfrm>
              <a:off x="4118075" y="2269925"/>
              <a:ext cx="80375" cy="91350"/>
            </a:xfrm>
            <a:custGeom>
              <a:rect b="b" l="l" r="r" t="t"/>
              <a:pathLst>
                <a:path extrusionOk="0" fill="none" h="3654" w="3215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70"/>
            <p:cNvSpPr/>
            <p:nvPr/>
          </p:nvSpPr>
          <p:spPr>
            <a:xfrm>
              <a:off x="4071800" y="2372825"/>
              <a:ext cx="172925" cy="400050"/>
            </a:xfrm>
            <a:custGeom>
              <a:rect b="b" l="l" r="r" t="t"/>
              <a:pathLst>
                <a:path extrusionOk="0" fill="none" h="16002" w="6917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71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Building the Initial MDPs	</a:t>
            </a:r>
            <a:endParaRPr sz="3800"/>
          </a:p>
        </p:txBody>
      </p:sp>
      <p:sp>
        <p:nvSpPr>
          <p:cNvPr id="697" name="Google Shape;697;p71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Komorowski et. al scripts build MDPs using a Clustering technique called ‘k-means++’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In our context, K-Means++ fixes groups of patients based on criteria from time-series data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They have provided scripts which build 500 distinct MDPs from a provided data set.</a:t>
            </a:r>
            <a:endParaRPr/>
          </a:p>
        </p:txBody>
      </p:sp>
      <p:sp>
        <p:nvSpPr>
          <p:cNvPr id="698" name="Google Shape;698;p7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72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Implementing Q-Learning </a:t>
            </a:r>
            <a:endParaRPr sz="3800"/>
          </a:p>
        </p:txBody>
      </p:sp>
      <p:sp>
        <p:nvSpPr>
          <p:cNvPr id="704" name="Google Shape;704;p72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MatLab has a Q-Learning Toolbox available free to the public online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Much of the existing work (including the Komorowski et. al research) makes use of MatLab scripts</a:t>
            </a:r>
            <a:endParaRPr/>
          </a:p>
          <a:p>
            <a:pPr indent="0" lvl="0" marL="9144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" name="Google Shape;705;p7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73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 Validation</a:t>
            </a:r>
            <a:endParaRPr/>
          </a:p>
        </p:txBody>
      </p:sp>
      <p:sp>
        <p:nvSpPr>
          <p:cNvPr id="711" name="Google Shape;711;p73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In order to test the quality of just the MIMIC-III data, Cross Validation techniques can be employed.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Cross Validation grabs a small subset of the existing data, and tests the current model against it for how well it performs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74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Hyperparameter Optimization</a:t>
            </a:r>
            <a:endParaRPr/>
          </a:p>
        </p:txBody>
      </p:sp>
      <p:sp>
        <p:nvSpPr>
          <p:cNvPr id="717" name="Google Shape;717;p74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In the Q-Learning equation shown before, the discount factor( ƛ ) and the rate of learning ( ɑ )  are what are called ‘Hyperparameters’, or values that are set prior to conducting the learning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5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Hyperparameter Optimization (cont.)</a:t>
            </a:r>
            <a:endParaRPr/>
          </a:p>
        </p:txBody>
      </p:sp>
      <p:sp>
        <p:nvSpPr>
          <p:cNvPr id="723" name="Google Shape;723;p75"/>
          <p:cNvSpPr txBox="1"/>
          <p:nvPr>
            <p:ph idx="1" type="body"/>
          </p:nvPr>
        </p:nvSpPr>
        <p:spPr>
          <a:xfrm>
            <a:off x="514800" y="1555925"/>
            <a:ext cx="8348700" cy="331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There are a number of approaches for optimizing these values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Grid Evaluation: Provide a set list of all possible values and validate how they perform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Random Selection: Pick values purely at random and test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Q-Learning: Use a parallel Q-Learning algorithm to train for optimal hyperparameters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</a:t>
            </a:r>
            <a:endParaRPr/>
          </a:p>
        </p:txBody>
      </p:sp>
      <p:sp>
        <p:nvSpPr>
          <p:cNvPr id="245" name="Google Shape;245;p31"/>
          <p:cNvSpPr txBox="1"/>
          <p:nvPr>
            <p:ph idx="1" type="body"/>
          </p:nvPr>
        </p:nvSpPr>
        <p:spPr>
          <a:xfrm>
            <a:off x="595375" y="1529047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Big Data age combined with the era of computational statistics makes coming up computer-related solutions to problems more </a:t>
            </a:r>
            <a:r>
              <a:rPr lang="en"/>
              <a:t>available</a:t>
            </a:r>
            <a:r>
              <a:rPr lang="en"/>
              <a:t> than ever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Testing complex algorithms and large batches of information can be done in mass with modern processors and programming languages</a:t>
            </a:r>
            <a:endParaRPr/>
          </a:p>
        </p:txBody>
      </p:sp>
      <p:sp>
        <p:nvSpPr>
          <p:cNvPr id="246" name="Google Shape;246;p3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76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The Approach for this Research</a:t>
            </a:r>
            <a:endParaRPr b="0"/>
          </a:p>
        </p:txBody>
      </p:sp>
      <p:sp>
        <p:nvSpPr>
          <p:cNvPr id="729" name="Google Shape;729;p76"/>
          <p:cNvSpPr txBox="1"/>
          <p:nvPr>
            <p:ph idx="1" type="body"/>
          </p:nvPr>
        </p:nvSpPr>
        <p:spPr>
          <a:xfrm>
            <a:off x="514800" y="1555925"/>
            <a:ext cx="8348700" cy="331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Since there are only 2 hyperparameters for this equation, I would like to start out with the grid approach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If performance time becomes an apparent issue, I will switch to another method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77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Improvement by Simplification (cont.)</a:t>
            </a:r>
            <a:endParaRPr sz="3800"/>
          </a:p>
        </p:txBody>
      </p:sp>
      <p:sp>
        <p:nvSpPr>
          <p:cNvPr id="735" name="Google Shape;735;p77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Prior to talking with Dr. Giabbanelli, I did not know the concept of feature selection. I was only aware of manual selection from my Statistical Modeling course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Feature selection is an automated way to simplify models, </a:t>
            </a:r>
            <a:r>
              <a:rPr lang="en"/>
              <a:t>keeping only the relevant factors that have a significant impact on the output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 think this approach will offer elimination of </a:t>
            </a:r>
            <a:r>
              <a:rPr lang="en"/>
              <a:t>unnecessary</a:t>
            </a:r>
            <a:r>
              <a:rPr lang="en"/>
              <a:t> factors that will be provided by the initial data set</a:t>
            </a:r>
            <a:endParaRPr/>
          </a:p>
        </p:txBody>
      </p:sp>
      <p:sp>
        <p:nvSpPr>
          <p:cNvPr id="736" name="Google Shape;736;p7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78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Stopping Criteria</a:t>
            </a:r>
            <a:endParaRPr sz="3800"/>
          </a:p>
        </p:txBody>
      </p:sp>
      <p:sp>
        <p:nvSpPr>
          <p:cNvPr id="742" name="Google Shape;742;p78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Once Q-Learning has been performed on all MDPs using the Causal Inference techniques, and models have been simplified using feature selection, the experiment will be declared concluded</a:t>
            </a:r>
            <a:endParaRPr/>
          </a:p>
        </p:txBody>
      </p:sp>
      <p:sp>
        <p:nvSpPr>
          <p:cNvPr id="743" name="Google Shape;743;p7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79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Evaluation Methodology and Metrics </a:t>
            </a:r>
            <a:endParaRPr sz="3800"/>
          </a:p>
        </p:txBody>
      </p:sp>
      <p:sp>
        <p:nvSpPr>
          <p:cNvPr id="749" name="Google Shape;749;p79"/>
          <p:cNvSpPr txBox="1"/>
          <p:nvPr>
            <p:ph idx="1" type="body"/>
          </p:nvPr>
        </p:nvSpPr>
        <p:spPr>
          <a:xfrm>
            <a:off x="514800" y="1438850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following are standard Machine Learning metrics used for evaluation: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Recall </a:t>
            </a:r>
            <a:r>
              <a:rPr lang="en"/>
              <a:t>-&gt; True Positives / (True Positives + False Negatives)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Precision </a:t>
            </a:r>
            <a:r>
              <a:rPr lang="en"/>
              <a:t>-&gt; True Positives / (True Positives + False Positives)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F1 Score </a:t>
            </a:r>
            <a:r>
              <a:rPr lang="en"/>
              <a:t>-&gt; 2 * ((precision * recall) / (precision + recall))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ROC Curve </a:t>
            </a:r>
            <a:r>
              <a:rPr lang="en"/>
              <a:t>-&gt; Plots true positive rate on the y-axis, and false positive rate on the x-axis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0" name="Google Shape;750;p7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80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Evaluation Methodology and Metrics </a:t>
            </a:r>
            <a:endParaRPr sz="3800"/>
          </a:p>
        </p:txBody>
      </p:sp>
      <p:sp>
        <p:nvSpPr>
          <p:cNvPr id="756" name="Google Shape;756;p80"/>
          <p:cNvSpPr txBox="1"/>
          <p:nvPr>
            <p:ph idx="1" type="body"/>
          </p:nvPr>
        </p:nvSpPr>
        <p:spPr>
          <a:xfrm>
            <a:off x="579475" y="1438850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CONFUSION MATRIX</a:t>
            </a:r>
            <a:r>
              <a:rPr lang="en"/>
              <a:t> :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7" name="Google Shape;757;p8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8" name="Google Shape;758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3225" y="2094690"/>
            <a:ext cx="3668050" cy="27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81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Dissemination Of Results</a:t>
            </a:r>
            <a:endParaRPr sz="3800"/>
          </a:p>
        </p:txBody>
      </p:sp>
      <p:sp>
        <p:nvSpPr>
          <p:cNvPr id="764" name="Google Shape;764;p81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Some offerings of potential conferences for final submission by Dr. Rao: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ACM Transactions on Modeling and Computer Simulation (TOMACS)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Simulation: Transactions of the Society for Modeling and Simulation International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Frontiers In Artificial Intelligence</a:t>
            </a:r>
            <a:endParaRPr/>
          </a:p>
        </p:txBody>
      </p:sp>
      <p:sp>
        <p:nvSpPr>
          <p:cNvPr id="765" name="Google Shape;765;p8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82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Dissemination Of Results (cont.)</a:t>
            </a:r>
            <a:endParaRPr sz="3800"/>
          </a:p>
        </p:txBody>
      </p:sp>
      <p:sp>
        <p:nvSpPr>
          <p:cNvPr id="771" name="Google Shape;771;p82"/>
          <p:cNvSpPr txBox="1"/>
          <p:nvPr>
            <p:ph idx="1" type="body"/>
          </p:nvPr>
        </p:nvSpPr>
        <p:spPr>
          <a:xfrm>
            <a:off x="161150" y="1582775"/>
            <a:ext cx="8982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Some offerings of potential conferences for final submission by Dr. Giabbanelli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Journal of Medical Internet Research (JMIR)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BMC Medical Research Methodology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International Journal of Medical Informatics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BMC Medical Informatics and Decision Making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EPJ Data Science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ACM Transactions on Data Science</a:t>
            </a:r>
            <a:endParaRPr/>
          </a:p>
        </p:txBody>
      </p:sp>
      <p:sp>
        <p:nvSpPr>
          <p:cNvPr id="772" name="Google Shape;772;p8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8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8" name="Google Shape;778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0525" y="0"/>
            <a:ext cx="48140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84"/>
          <p:cNvSpPr txBox="1"/>
          <p:nvPr>
            <p:ph idx="1" type="body"/>
          </p:nvPr>
        </p:nvSpPr>
        <p:spPr>
          <a:xfrm>
            <a:off x="1291200" y="800650"/>
            <a:ext cx="6561600" cy="10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4" name="Google Shape;784;p84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5" name="Google Shape;785;p84"/>
          <p:cNvSpPr txBox="1"/>
          <p:nvPr>
            <p:ph idx="1" type="body"/>
          </p:nvPr>
        </p:nvSpPr>
        <p:spPr>
          <a:xfrm>
            <a:off x="1677950" y="1705500"/>
            <a:ext cx="5593500" cy="265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431800" lvl="0" marL="457200" rtl="0" algn="l">
              <a:spcBef>
                <a:spcPts val="60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Stopping Criteria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Eval. Methodology + Metrics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Dissemination of Results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Timeline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85"/>
          <p:cNvSpPr txBox="1"/>
          <p:nvPr>
            <p:ph idx="4294967295" type="subTitle"/>
          </p:nvPr>
        </p:nvSpPr>
        <p:spPr>
          <a:xfrm>
            <a:off x="425850" y="3381225"/>
            <a:ext cx="51738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end and the future</a:t>
            </a:r>
            <a:endParaRPr/>
          </a:p>
        </p:txBody>
      </p:sp>
      <p:sp>
        <p:nvSpPr>
          <p:cNvPr id="791" name="Google Shape;791;p85"/>
          <p:cNvSpPr txBox="1"/>
          <p:nvPr>
            <p:ph idx="4294967295" type="ctrTitle"/>
          </p:nvPr>
        </p:nvSpPr>
        <p:spPr>
          <a:xfrm>
            <a:off x="425850" y="2221425"/>
            <a:ext cx="5868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Final Thoughts</a:t>
            </a:r>
            <a:endParaRPr sz="9600"/>
          </a:p>
        </p:txBody>
      </p:sp>
      <p:sp>
        <p:nvSpPr>
          <p:cNvPr id="792" name="Google Shape;792;p8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93" name="Google Shape;793;p85"/>
          <p:cNvGrpSpPr/>
          <p:nvPr/>
        </p:nvGrpSpPr>
        <p:grpSpPr>
          <a:xfrm>
            <a:off x="6125001" y="819108"/>
            <a:ext cx="1972315" cy="2215135"/>
            <a:chOff x="4206975" y="2966278"/>
            <a:chExt cx="457200" cy="457200"/>
          </a:xfrm>
        </p:grpSpPr>
        <p:sp>
          <p:nvSpPr>
            <p:cNvPr id="794" name="Google Shape;794;p85"/>
            <p:cNvSpPr/>
            <p:nvPr/>
          </p:nvSpPr>
          <p:spPr>
            <a:xfrm>
              <a:off x="4387950" y="3347278"/>
              <a:ext cx="95250" cy="28575"/>
            </a:xfrm>
            <a:custGeom>
              <a:rect b="b" l="l" r="r" t="t"/>
              <a:pathLst>
                <a:path extrusionOk="0" h="28575" w="95250">
                  <a:moveTo>
                    <a:pt x="80963" y="0"/>
                  </a:moveTo>
                  <a:lnTo>
                    <a:pt x="14288" y="0"/>
                  </a:lnTo>
                  <a:cubicBezTo>
                    <a:pt x="6668" y="0"/>
                    <a:pt x="0" y="6668"/>
                    <a:pt x="0" y="14288"/>
                  </a:cubicBezTo>
                  <a:cubicBezTo>
                    <a:pt x="0" y="21907"/>
                    <a:pt x="6668" y="28575"/>
                    <a:pt x="14288" y="28575"/>
                  </a:cubicBezTo>
                  <a:lnTo>
                    <a:pt x="80963" y="28575"/>
                  </a:lnTo>
                  <a:cubicBezTo>
                    <a:pt x="88582" y="28575"/>
                    <a:pt x="95250" y="21907"/>
                    <a:pt x="95250" y="14288"/>
                  </a:cubicBezTo>
                  <a:cubicBezTo>
                    <a:pt x="95250" y="6668"/>
                    <a:pt x="88582" y="0"/>
                    <a:pt x="809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85"/>
            <p:cNvSpPr/>
            <p:nvPr/>
          </p:nvSpPr>
          <p:spPr>
            <a:xfrm>
              <a:off x="4330800" y="3099628"/>
              <a:ext cx="209550" cy="228600"/>
            </a:xfrm>
            <a:custGeom>
              <a:rect b="b" l="l" r="r" t="t"/>
              <a:pathLst>
                <a:path extrusionOk="0" h="228600" w="209550">
                  <a:moveTo>
                    <a:pt x="104775" y="0"/>
                  </a:moveTo>
                  <a:cubicBezTo>
                    <a:pt x="46672" y="0"/>
                    <a:pt x="0" y="46672"/>
                    <a:pt x="0" y="104775"/>
                  </a:cubicBezTo>
                  <a:cubicBezTo>
                    <a:pt x="0" y="145733"/>
                    <a:pt x="22860" y="180975"/>
                    <a:pt x="57150" y="198120"/>
                  </a:cubicBezTo>
                  <a:lnTo>
                    <a:pt x="57150" y="219075"/>
                  </a:lnTo>
                  <a:cubicBezTo>
                    <a:pt x="57150" y="224790"/>
                    <a:pt x="60960" y="228600"/>
                    <a:pt x="66675" y="228600"/>
                  </a:cubicBezTo>
                  <a:lnTo>
                    <a:pt x="142875" y="228600"/>
                  </a:lnTo>
                  <a:cubicBezTo>
                    <a:pt x="148590" y="228600"/>
                    <a:pt x="152400" y="224790"/>
                    <a:pt x="152400" y="219075"/>
                  </a:cubicBezTo>
                  <a:lnTo>
                    <a:pt x="152400" y="198120"/>
                  </a:lnTo>
                  <a:cubicBezTo>
                    <a:pt x="186690" y="180975"/>
                    <a:pt x="209550" y="145733"/>
                    <a:pt x="209550" y="104775"/>
                  </a:cubicBezTo>
                  <a:cubicBezTo>
                    <a:pt x="209550" y="46672"/>
                    <a:pt x="162878" y="0"/>
                    <a:pt x="104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85"/>
            <p:cNvSpPr/>
            <p:nvPr/>
          </p:nvSpPr>
          <p:spPr>
            <a:xfrm>
              <a:off x="4416525" y="2966278"/>
              <a:ext cx="38100" cy="95250"/>
            </a:xfrm>
            <a:custGeom>
              <a:rect b="b" l="l" r="r" t="t"/>
              <a:pathLst>
                <a:path extrusionOk="0" h="95250" w="38100">
                  <a:moveTo>
                    <a:pt x="19050" y="95250"/>
                  </a:moveTo>
                  <a:cubicBezTo>
                    <a:pt x="29528" y="95250"/>
                    <a:pt x="38100" y="86678"/>
                    <a:pt x="38100" y="76200"/>
                  </a:cubicBezTo>
                  <a:lnTo>
                    <a:pt x="38100" y="19050"/>
                  </a:lnTo>
                  <a:cubicBezTo>
                    <a:pt x="38100" y="8573"/>
                    <a:pt x="29528" y="0"/>
                    <a:pt x="19050" y="0"/>
                  </a:cubicBezTo>
                  <a:cubicBezTo>
                    <a:pt x="8572" y="0"/>
                    <a:pt x="0" y="8573"/>
                    <a:pt x="0" y="19050"/>
                  </a:cubicBezTo>
                  <a:lnTo>
                    <a:pt x="0" y="76200"/>
                  </a:lnTo>
                  <a:cubicBezTo>
                    <a:pt x="0" y="86678"/>
                    <a:pt x="8572" y="95250"/>
                    <a:pt x="19050" y="952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85"/>
            <p:cNvSpPr/>
            <p:nvPr/>
          </p:nvSpPr>
          <p:spPr>
            <a:xfrm>
              <a:off x="4206975" y="3175828"/>
              <a:ext cx="95250" cy="38100"/>
            </a:xfrm>
            <a:custGeom>
              <a:rect b="b" l="l" r="r" t="t"/>
              <a:pathLst>
                <a:path extrusionOk="0" h="38100" w="95250">
                  <a:moveTo>
                    <a:pt x="76200" y="0"/>
                  </a:moveTo>
                  <a:lnTo>
                    <a:pt x="19050" y="0"/>
                  </a:lnTo>
                  <a:cubicBezTo>
                    <a:pt x="8573" y="0"/>
                    <a:pt x="0" y="8572"/>
                    <a:pt x="0" y="19050"/>
                  </a:cubicBezTo>
                  <a:cubicBezTo>
                    <a:pt x="0" y="29528"/>
                    <a:pt x="8573" y="38100"/>
                    <a:pt x="19050" y="38100"/>
                  </a:cubicBezTo>
                  <a:lnTo>
                    <a:pt x="76200" y="38100"/>
                  </a:lnTo>
                  <a:cubicBezTo>
                    <a:pt x="86678" y="38100"/>
                    <a:pt x="95250" y="29528"/>
                    <a:pt x="95250" y="19050"/>
                  </a:cubicBezTo>
                  <a:cubicBezTo>
                    <a:pt x="95250" y="8572"/>
                    <a:pt x="86678" y="0"/>
                    <a:pt x="76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85"/>
            <p:cNvSpPr/>
            <p:nvPr/>
          </p:nvSpPr>
          <p:spPr>
            <a:xfrm>
              <a:off x="4568925" y="3175828"/>
              <a:ext cx="95250" cy="38100"/>
            </a:xfrm>
            <a:custGeom>
              <a:rect b="b" l="l" r="r" t="t"/>
              <a:pathLst>
                <a:path extrusionOk="0" h="38100" w="95250">
                  <a:moveTo>
                    <a:pt x="76200" y="0"/>
                  </a:moveTo>
                  <a:lnTo>
                    <a:pt x="19050" y="0"/>
                  </a:lnTo>
                  <a:cubicBezTo>
                    <a:pt x="8573" y="0"/>
                    <a:pt x="0" y="8572"/>
                    <a:pt x="0" y="19050"/>
                  </a:cubicBezTo>
                  <a:cubicBezTo>
                    <a:pt x="0" y="29528"/>
                    <a:pt x="8573" y="38100"/>
                    <a:pt x="19050" y="38100"/>
                  </a:cubicBezTo>
                  <a:lnTo>
                    <a:pt x="76200" y="38100"/>
                  </a:lnTo>
                  <a:cubicBezTo>
                    <a:pt x="86677" y="38100"/>
                    <a:pt x="95250" y="29528"/>
                    <a:pt x="95250" y="19050"/>
                  </a:cubicBezTo>
                  <a:cubicBezTo>
                    <a:pt x="95250" y="8572"/>
                    <a:pt x="86677" y="0"/>
                    <a:pt x="762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85"/>
            <p:cNvSpPr/>
            <p:nvPr/>
          </p:nvSpPr>
          <p:spPr>
            <a:xfrm>
              <a:off x="4269573" y="3016194"/>
              <a:ext cx="73875" cy="83046"/>
            </a:xfrm>
            <a:custGeom>
              <a:rect b="b" l="l" r="r" t="t"/>
              <a:pathLst>
                <a:path extrusionOk="0" h="83046" w="73875">
                  <a:moveTo>
                    <a:pt x="69799" y="52001"/>
                  </a:moveTo>
                  <a:lnTo>
                    <a:pt x="33604" y="7233"/>
                  </a:lnTo>
                  <a:cubicBezTo>
                    <a:pt x="26936" y="-1339"/>
                    <a:pt x="14554" y="-2292"/>
                    <a:pt x="6934" y="4376"/>
                  </a:cubicBezTo>
                  <a:cubicBezTo>
                    <a:pt x="-686" y="11043"/>
                    <a:pt x="-2591" y="23426"/>
                    <a:pt x="4076" y="31046"/>
                  </a:cubicBezTo>
                  <a:lnTo>
                    <a:pt x="40271" y="75813"/>
                  </a:lnTo>
                  <a:cubicBezTo>
                    <a:pt x="46939" y="84386"/>
                    <a:pt x="59321" y="85338"/>
                    <a:pt x="66941" y="78671"/>
                  </a:cubicBezTo>
                  <a:cubicBezTo>
                    <a:pt x="74561" y="72003"/>
                    <a:pt x="76466" y="60573"/>
                    <a:pt x="69799" y="520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85"/>
            <p:cNvSpPr/>
            <p:nvPr/>
          </p:nvSpPr>
          <p:spPr>
            <a:xfrm>
              <a:off x="4527401" y="3017147"/>
              <a:ext cx="73771" cy="83046"/>
            </a:xfrm>
            <a:custGeom>
              <a:rect b="b" l="l" r="r" t="t"/>
              <a:pathLst>
                <a:path extrusionOk="0" h="83046" w="73771">
                  <a:moveTo>
                    <a:pt x="67241" y="4376"/>
                  </a:moveTo>
                  <a:cubicBezTo>
                    <a:pt x="58668" y="-2292"/>
                    <a:pt x="47238" y="-1339"/>
                    <a:pt x="40571" y="7233"/>
                  </a:cubicBezTo>
                  <a:lnTo>
                    <a:pt x="4376" y="52001"/>
                  </a:lnTo>
                  <a:cubicBezTo>
                    <a:pt x="-2292" y="60573"/>
                    <a:pt x="-1339" y="72003"/>
                    <a:pt x="7233" y="78671"/>
                  </a:cubicBezTo>
                  <a:cubicBezTo>
                    <a:pt x="15806" y="85338"/>
                    <a:pt x="27236" y="84386"/>
                    <a:pt x="33903" y="75813"/>
                  </a:cubicBezTo>
                  <a:lnTo>
                    <a:pt x="70098" y="31046"/>
                  </a:lnTo>
                  <a:cubicBezTo>
                    <a:pt x="75813" y="23426"/>
                    <a:pt x="74861" y="11043"/>
                    <a:pt x="67241" y="43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1" name="Google Shape;801;p85"/>
            <p:cNvSpPr/>
            <p:nvPr/>
          </p:nvSpPr>
          <p:spPr>
            <a:xfrm>
              <a:off x="4397475" y="3394903"/>
              <a:ext cx="76200" cy="28575"/>
            </a:xfrm>
            <a:custGeom>
              <a:rect b="b" l="l" r="r" t="t"/>
              <a:pathLst>
                <a:path extrusionOk="0" h="28575" w="76200">
                  <a:moveTo>
                    <a:pt x="6667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cubicBezTo>
                    <a:pt x="0" y="20002"/>
                    <a:pt x="8572" y="28575"/>
                    <a:pt x="19050" y="28575"/>
                  </a:cubicBezTo>
                  <a:lnTo>
                    <a:pt x="57150" y="28575"/>
                  </a:lnTo>
                  <a:cubicBezTo>
                    <a:pt x="67628" y="28575"/>
                    <a:pt x="76200" y="20002"/>
                    <a:pt x="76200" y="9525"/>
                  </a:cubicBezTo>
                  <a:cubicBezTo>
                    <a:pt x="76200" y="3810"/>
                    <a:pt x="72390" y="0"/>
                    <a:pt x="666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Motivations (cont.)</a:t>
            </a:r>
            <a:endParaRPr/>
          </a:p>
        </p:txBody>
      </p:sp>
      <p:sp>
        <p:nvSpPr>
          <p:cNvPr id="252" name="Google Shape;252;p32"/>
          <p:cNvSpPr txBox="1"/>
          <p:nvPr>
            <p:ph idx="1" type="body"/>
          </p:nvPr>
        </p:nvSpPr>
        <p:spPr>
          <a:xfrm>
            <a:off x="595375" y="1408175"/>
            <a:ext cx="7005600" cy="3735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Hospitals and ICUs are overcrowded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Time not spent working directly with a patient in serious medical emergencies can lead to fatal consequences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Computer-assisted diagnosis is offering one solution to the issue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Doctors having the most information yields the greatest chance of taking care of a patient</a:t>
            </a:r>
            <a:endParaRPr/>
          </a:p>
        </p:txBody>
      </p:sp>
      <p:sp>
        <p:nvSpPr>
          <p:cNvPr id="253" name="Google Shape;253;p3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86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Conclusion</a:t>
            </a:r>
            <a:endParaRPr sz="3800"/>
          </a:p>
        </p:txBody>
      </p:sp>
      <p:sp>
        <p:nvSpPr>
          <p:cNvPr id="807" name="Google Shape;807;p86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end of the experiment will yield a model, built with Q-Learning and Causal Inference, that predicts whether or not a patient has Sepsis based on their data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result will yield an indicator of the feasibility of this approach for future diagnosis models </a:t>
            </a:r>
            <a:endParaRPr/>
          </a:p>
        </p:txBody>
      </p:sp>
      <p:sp>
        <p:nvSpPr>
          <p:cNvPr id="808" name="Google Shape;808;p8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87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Future Work</a:t>
            </a:r>
            <a:endParaRPr sz="3800"/>
          </a:p>
        </p:txBody>
      </p:sp>
      <p:sp>
        <p:nvSpPr>
          <p:cNvPr id="814" name="Google Shape;814;p87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This proposal is the launchpad for the full thesis and experiment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Hopefully, much of what has been presented today will make it into the final paper that concludes my Master’s studies.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It is my goal that the work I invest in this experiment will be used by further researchers to solve the Sepsis problem for good and save as many lives as possible</a:t>
            </a:r>
            <a:endParaRPr/>
          </a:p>
        </p:txBody>
      </p:sp>
      <p:sp>
        <p:nvSpPr>
          <p:cNvPr id="815" name="Google Shape;815;p8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88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Giving Credit Where Credit is Due</a:t>
            </a:r>
            <a:endParaRPr/>
          </a:p>
        </p:txBody>
      </p:sp>
      <p:sp>
        <p:nvSpPr>
          <p:cNvPr id="821" name="Google Shape;821;p88"/>
          <p:cNvSpPr txBox="1"/>
          <p:nvPr>
            <p:ph idx="1" type="body"/>
          </p:nvPr>
        </p:nvSpPr>
        <p:spPr>
          <a:xfrm>
            <a:off x="514800" y="1582775"/>
            <a:ext cx="6373800" cy="3330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entire presentation’s theme was provided by SlidesCarnival under the Creative Common’s License.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Also several of these slides follow stylistic guidelines and examples provided by SlidesCarnival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Icons provided by FontAwesome also under CC</a:t>
            </a:r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6" name="Google Shape;826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6977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27" name="Google Shape;827;p89"/>
          <p:cNvSpPr txBox="1"/>
          <p:nvPr>
            <p:ph idx="4294967295" type="body"/>
          </p:nvPr>
        </p:nvSpPr>
        <p:spPr>
          <a:xfrm>
            <a:off x="4789800" y="2161800"/>
            <a:ext cx="3434100" cy="178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 Flowchart of the full Sepsis diagnosis + treatment process</a:t>
            </a:r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90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Data Source 1: PhysioNet Sepsis Data</a:t>
            </a:r>
            <a:endParaRPr sz="3800"/>
          </a:p>
        </p:txBody>
      </p:sp>
      <p:sp>
        <p:nvSpPr>
          <p:cNvPr id="833" name="Google Shape;833;p90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Composed of two data sets: A and B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A contains information on 20,336 subjects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 contains information on 20,000 subjects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Data is publicly available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Offers information on a patient throughout the course of a day, including their Sepsis status </a:t>
            </a:r>
            <a:endParaRPr/>
          </a:p>
        </p:txBody>
      </p:sp>
      <p:sp>
        <p:nvSpPr>
          <p:cNvPr id="834" name="Google Shape;834;p9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35" name="Google Shape;835;p90"/>
          <p:cNvGrpSpPr/>
          <p:nvPr/>
        </p:nvGrpSpPr>
        <p:grpSpPr>
          <a:xfrm>
            <a:off x="7612409" y="4448003"/>
            <a:ext cx="170937" cy="426827"/>
            <a:chOff x="3384375" y="2267500"/>
            <a:chExt cx="203375" cy="507825"/>
          </a:xfrm>
        </p:grpSpPr>
        <p:sp>
          <p:nvSpPr>
            <p:cNvPr id="836" name="Google Shape;836;p90"/>
            <p:cNvSpPr/>
            <p:nvPr/>
          </p:nvSpPr>
          <p:spPr>
            <a:xfrm>
              <a:off x="3384375" y="2373425"/>
              <a:ext cx="203375" cy="401900"/>
            </a:xfrm>
            <a:custGeom>
              <a:rect b="b" l="l" r="r" t="t"/>
              <a:pathLst>
                <a:path extrusionOk="0" fill="none" h="16076" w="8135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90"/>
            <p:cNvSpPr/>
            <p:nvPr/>
          </p:nvSpPr>
          <p:spPr>
            <a:xfrm>
              <a:off x="3443425" y="2267500"/>
              <a:ext cx="85275" cy="93775"/>
            </a:xfrm>
            <a:custGeom>
              <a:rect b="b" l="l" r="r" t="t"/>
              <a:pathLst>
                <a:path extrusionOk="0" fill="none" h="3751" w="3411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" name="Google Shape;838;p90"/>
          <p:cNvGrpSpPr/>
          <p:nvPr/>
        </p:nvGrpSpPr>
        <p:grpSpPr>
          <a:xfrm>
            <a:off x="8135791" y="4556486"/>
            <a:ext cx="140237" cy="318339"/>
            <a:chOff x="4747025" y="2332025"/>
            <a:chExt cx="166850" cy="378750"/>
          </a:xfrm>
        </p:grpSpPr>
        <p:sp>
          <p:nvSpPr>
            <p:cNvPr id="839" name="Google Shape;839;p90"/>
            <p:cNvSpPr/>
            <p:nvPr/>
          </p:nvSpPr>
          <p:spPr>
            <a:xfrm>
              <a:off x="4747025" y="2427025"/>
              <a:ext cx="166850" cy="283750"/>
            </a:xfrm>
            <a:custGeom>
              <a:rect b="b" l="l" r="r" t="t"/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90"/>
            <p:cNvSpPr/>
            <p:nvPr/>
          </p:nvSpPr>
          <p:spPr>
            <a:xfrm>
              <a:off x="4792100" y="2332025"/>
              <a:ext cx="76725" cy="84050"/>
            </a:xfrm>
            <a:custGeom>
              <a:rect b="b" l="l" r="r" t="t"/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" name="Google Shape;841;p90"/>
          <p:cNvGrpSpPr/>
          <p:nvPr/>
        </p:nvGrpSpPr>
        <p:grpSpPr>
          <a:xfrm>
            <a:off x="7862115" y="4450041"/>
            <a:ext cx="145343" cy="422729"/>
            <a:chOff x="4071800" y="2269925"/>
            <a:chExt cx="172925" cy="502950"/>
          </a:xfrm>
        </p:grpSpPr>
        <p:sp>
          <p:nvSpPr>
            <p:cNvPr id="842" name="Google Shape;842;p90"/>
            <p:cNvSpPr/>
            <p:nvPr/>
          </p:nvSpPr>
          <p:spPr>
            <a:xfrm>
              <a:off x="4118075" y="2269925"/>
              <a:ext cx="80375" cy="91350"/>
            </a:xfrm>
            <a:custGeom>
              <a:rect b="b" l="l" r="r" t="t"/>
              <a:pathLst>
                <a:path extrusionOk="0" fill="none" h="3654" w="3215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90"/>
            <p:cNvSpPr/>
            <p:nvPr/>
          </p:nvSpPr>
          <p:spPr>
            <a:xfrm>
              <a:off x="4071800" y="2372825"/>
              <a:ext cx="172925" cy="400050"/>
            </a:xfrm>
            <a:custGeom>
              <a:rect b="b" l="l" r="r" t="t"/>
              <a:pathLst>
                <a:path extrusionOk="0" fill="none" h="16002" w="6917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91"/>
          <p:cNvSpPr txBox="1"/>
          <p:nvPr>
            <p:ph type="title"/>
          </p:nvPr>
        </p:nvSpPr>
        <p:spPr>
          <a:xfrm>
            <a:off x="514800" y="773750"/>
            <a:ext cx="84384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Data Source 1: PhysioNet Sepsis Data (cont.)</a:t>
            </a:r>
            <a:endParaRPr sz="3800"/>
          </a:p>
        </p:txBody>
      </p:sp>
      <p:sp>
        <p:nvSpPr>
          <p:cNvPr id="849" name="Google Shape;849;p91"/>
          <p:cNvSpPr txBox="1"/>
          <p:nvPr>
            <p:ph idx="1" type="body"/>
          </p:nvPr>
        </p:nvSpPr>
        <p:spPr>
          <a:xfrm>
            <a:off x="514800" y="1582775"/>
            <a:ext cx="7824900" cy="348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Gathered from 3 Hospitals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Over a timespan of around a decade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Data comes from three different EMR systems (Electronic Medical Record) from three different hospitals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The hospitals in question: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Beth Israel Deaconess Center (Boston, Massachusetts)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Emory University Hospital (Druid Hills, Georgia)</a:t>
            </a:r>
            <a:endParaRPr/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An Unidentified Hospital</a:t>
            </a:r>
            <a:endParaRPr/>
          </a:p>
        </p:txBody>
      </p:sp>
      <p:sp>
        <p:nvSpPr>
          <p:cNvPr id="850" name="Google Shape;850;p9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51" name="Google Shape;851;p91"/>
          <p:cNvGrpSpPr/>
          <p:nvPr/>
        </p:nvGrpSpPr>
        <p:grpSpPr>
          <a:xfrm>
            <a:off x="7612409" y="4448003"/>
            <a:ext cx="170937" cy="426827"/>
            <a:chOff x="3384375" y="2267500"/>
            <a:chExt cx="203375" cy="507825"/>
          </a:xfrm>
        </p:grpSpPr>
        <p:sp>
          <p:nvSpPr>
            <p:cNvPr id="852" name="Google Shape;852;p91"/>
            <p:cNvSpPr/>
            <p:nvPr/>
          </p:nvSpPr>
          <p:spPr>
            <a:xfrm>
              <a:off x="3384375" y="2373425"/>
              <a:ext cx="203375" cy="401900"/>
            </a:xfrm>
            <a:custGeom>
              <a:rect b="b" l="l" r="r" t="t"/>
              <a:pathLst>
                <a:path extrusionOk="0" fill="none" h="16076" w="8135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91"/>
            <p:cNvSpPr/>
            <p:nvPr/>
          </p:nvSpPr>
          <p:spPr>
            <a:xfrm>
              <a:off x="3443425" y="2267500"/>
              <a:ext cx="85275" cy="93775"/>
            </a:xfrm>
            <a:custGeom>
              <a:rect b="b" l="l" r="r" t="t"/>
              <a:pathLst>
                <a:path extrusionOk="0" fill="none" h="3751" w="3411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91"/>
          <p:cNvGrpSpPr/>
          <p:nvPr/>
        </p:nvGrpSpPr>
        <p:grpSpPr>
          <a:xfrm>
            <a:off x="8135791" y="4556486"/>
            <a:ext cx="140237" cy="318339"/>
            <a:chOff x="4747025" y="2332025"/>
            <a:chExt cx="166850" cy="378750"/>
          </a:xfrm>
        </p:grpSpPr>
        <p:sp>
          <p:nvSpPr>
            <p:cNvPr id="855" name="Google Shape;855;p91"/>
            <p:cNvSpPr/>
            <p:nvPr/>
          </p:nvSpPr>
          <p:spPr>
            <a:xfrm>
              <a:off x="4747025" y="2427025"/>
              <a:ext cx="166850" cy="283750"/>
            </a:xfrm>
            <a:custGeom>
              <a:rect b="b" l="l" r="r" t="t"/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91"/>
            <p:cNvSpPr/>
            <p:nvPr/>
          </p:nvSpPr>
          <p:spPr>
            <a:xfrm>
              <a:off x="4792100" y="2332025"/>
              <a:ext cx="76725" cy="84050"/>
            </a:xfrm>
            <a:custGeom>
              <a:rect b="b" l="l" r="r" t="t"/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91"/>
          <p:cNvGrpSpPr/>
          <p:nvPr/>
        </p:nvGrpSpPr>
        <p:grpSpPr>
          <a:xfrm>
            <a:off x="7862115" y="4450041"/>
            <a:ext cx="145343" cy="422729"/>
            <a:chOff x="4071800" y="2269925"/>
            <a:chExt cx="172925" cy="502950"/>
          </a:xfrm>
        </p:grpSpPr>
        <p:sp>
          <p:nvSpPr>
            <p:cNvPr id="858" name="Google Shape;858;p91"/>
            <p:cNvSpPr/>
            <p:nvPr/>
          </p:nvSpPr>
          <p:spPr>
            <a:xfrm>
              <a:off x="4118075" y="2269925"/>
              <a:ext cx="80375" cy="91350"/>
            </a:xfrm>
            <a:custGeom>
              <a:rect b="b" l="l" r="r" t="t"/>
              <a:pathLst>
                <a:path extrusionOk="0" fill="none" h="3654" w="3215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91"/>
            <p:cNvSpPr/>
            <p:nvPr/>
          </p:nvSpPr>
          <p:spPr>
            <a:xfrm>
              <a:off x="4071800" y="2372825"/>
              <a:ext cx="172925" cy="400050"/>
            </a:xfrm>
            <a:custGeom>
              <a:rect b="b" l="l" r="r" t="t"/>
              <a:pathLst>
                <a:path extrusionOk="0" fill="none" h="16002" w="6917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cap="rnd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92"/>
          <p:cNvSpPr txBox="1"/>
          <p:nvPr>
            <p:ph type="title"/>
          </p:nvPr>
        </p:nvSpPr>
        <p:spPr>
          <a:xfrm>
            <a:off x="514800" y="773750"/>
            <a:ext cx="78249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Initial Q-Learning Combinations</a:t>
            </a:r>
            <a:endParaRPr sz="3800"/>
          </a:p>
        </p:txBody>
      </p:sp>
      <p:sp>
        <p:nvSpPr>
          <p:cNvPr id="865" name="Google Shape;865;p9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866" name="Google Shape;866;p92"/>
          <p:cNvGraphicFramePr/>
          <p:nvPr/>
        </p:nvGraphicFramePr>
        <p:xfrm>
          <a:off x="952500" y="19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{B4B4D942-66F7-49E5-9496-1568E5F89A60}</a:tableStyleId>
              </a:tblPr>
              <a:tblGrid>
                <a:gridCol w="3619500"/>
                <a:gridCol w="361950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>
                          <a:latin typeface="Abel"/>
                          <a:ea typeface="Abel"/>
                          <a:cs typeface="Abel"/>
                          <a:sym typeface="Abel"/>
                        </a:rPr>
                        <a:t>TRAINING SET</a:t>
                      </a:r>
                      <a:endParaRPr b="1" i="1"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>
                          <a:latin typeface="Abel"/>
                          <a:ea typeface="Abel"/>
                          <a:cs typeface="Abel"/>
                          <a:sym typeface="Abel"/>
                        </a:rPr>
                        <a:t>VALIDATION SET</a:t>
                      </a:r>
                      <a:endParaRPr b="1" i="1"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A or B 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MIMIC-III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A and B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MIMIC-III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MIMIC-III 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A or B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MIMIC-III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Abel"/>
                          <a:ea typeface="Abel"/>
                          <a:cs typeface="Abel"/>
                          <a:sym typeface="Abel"/>
                        </a:rPr>
                        <a:t>A and B</a:t>
                      </a:r>
                      <a:endParaRPr>
                        <a:latin typeface="Abel"/>
                        <a:ea typeface="Abel"/>
                        <a:cs typeface="Abel"/>
                        <a:sym typeface="Abel"/>
                      </a:endParaRPr>
                    </a:p>
                  </a:txBody>
                  <a:tcPr marT="91425" marB="91425" marR="91425" marL="91425"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93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is a Problem</a:t>
            </a:r>
            <a:endParaRPr/>
          </a:p>
        </p:txBody>
      </p:sp>
      <p:sp>
        <p:nvSpPr>
          <p:cNvPr id="872" name="Google Shape;872;p93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training set and testing set must have the same number of factors/labels in order to proceed with accuracy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They are not one to one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There are two solutions to this issue</a:t>
            </a:r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94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Solutions</a:t>
            </a:r>
            <a:endParaRPr/>
          </a:p>
        </p:txBody>
      </p:sp>
      <p:sp>
        <p:nvSpPr>
          <p:cNvPr id="878" name="Google Shape;878;p94"/>
          <p:cNvSpPr txBox="1"/>
          <p:nvPr>
            <p:ph idx="1" type="body"/>
          </p:nvPr>
        </p:nvSpPr>
        <p:spPr>
          <a:xfrm>
            <a:off x="514800" y="1582772"/>
            <a:ext cx="63738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Use one or the other, but not both (likely MIMIC-III, due to its ICU diversity)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Only include the data that exists in both area in the models</a:t>
            </a:r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95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is Better?</a:t>
            </a:r>
            <a:endParaRPr/>
          </a:p>
        </p:txBody>
      </p:sp>
      <p:sp>
        <p:nvSpPr>
          <p:cNvPr id="884" name="Google Shape;884;p95"/>
          <p:cNvSpPr txBox="1"/>
          <p:nvPr>
            <p:ph idx="1" type="body"/>
          </p:nvPr>
        </p:nvSpPr>
        <p:spPr>
          <a:xfrm>
            <a:off x="514800" y="1582775"/>
            <a:ext cx="8008200" cy="3256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For now, the experiment will be conducted on MIMIC-III alone, as the data cleansing scripts, Sepsis-III extraction, and as we are about to see MDP generation scripts already exist for this data set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Should additional data be required in the future, I am going to consult Dr. Giabbanelli on how best to prepare these kinds of models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Academic Contributions	</a:t>
            </a:r>
            <a:endParaRPr/>
          </a:p>
        </p:txBody>
      </p:sp>
      <p:sp>
        <p:nvSpPr>
          <p:cNvPr id="259" name="Google Shape;259;p33"/>
          <p:cNvSpPr txBox="1"/>
          <p:nvPr>
            <p:ph idx="1" type="body"/>
          </p:nvPr>
        </p:nvSpPr>
        <p:spPr>
          <a:xfrm>
            <a:off x="282750" y="1582775"/>
            <a:ext cx="87519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thesis will provide 2 contributions to the existing body of research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Provide a model that uses Q-learning techniques and existing patient data to predict Sepsis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/>
              <a:t>Provide an optimization for that model using Causal Inference techniques</a:t>
            </a:r>
            <a:endParaRPr/>
          </a:p>
        </p:txBody>
      </p:sp>
      <p:sp>
        <p:nvSpPr>
          <p:cNvPr id="260" name="Google Shape;260;p3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 txBox="1"/>
          <p:nvPr>
            <p:ph type="title"/>
          </p:nvPr>
        </p:nvSpPr>
        <p:spPr>
          <a:xfrm>
            <a:off x="514800" y="809150"/>
            <a:ext cx="6373800" cy="665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Short</a:t>
            </a:r>
            <a:endParaRPr/>
          </a:p>
        </p:txBody>
      </p:sp>
      <p:sp>
        <p:nvSpPr>
          <p:cNvPr id="266" name="Google Shape;266;p34"/>
          <p:cNvSpPr txBox="1"/>
          <p:nvPr>
            <p:ph idx="1" type="body"/>
          </p:nvPr>
        </p:nvSpPr>
        <p:spPr>
          <a:xfrm>
            <a:off x="282750" y="1582775"/>
            <a:ext cx="8751900" cy="2889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The goal is to provide a model that when given patient data as input data, generates a model using Q-Learning and a causal inference optimization. This model determines if a patient has Sepsis or not.  </a:t>
            </a:r>
            <a:endParaRPr/>
          </a:p>
        </p:txBody>
      </p:sp>
      <p:sp>
        <p:nvSpPr>
          <p:cNvPr id="267" name="Google Shape;267;p3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5"/>
          <p:cNvSpPr txBox="1"/>
          <p:nvPr>
            <p:ph idx="1" type="body"/>
          </p:nvPr>
        </p:nvSpPr>
        <p:spPr>
          <a:xfrm>
            <a:off x="1291200" y="800650"/>
            <a:ext cx="6561600" cy="1044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 Questions? </a:t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5"/>
          <p:cNvSpPr txBox="1"/>
          <p:nvPr>
            <p:ph idx="12" type="sldNum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4" name="Google Shape;274;p35"/>
          <p:cNvSpPr txBox="1"/>
          <p:nvPr>
            <p:ph idx="1" type="body"/>
          </p:nvPr>
        </p:nvSpPr>
        <p:spPr>
          <a:xfrm>
            <a:off x="1872450" y="1705500"/>
            <a:ext cx="5399100" cy="265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31800" lvl="0" marL="457200" rtl="0" algn="l">
              <a:spcBef>
                <a:spcPts val="60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Personal Motivation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Motivation</a:t>
            </a:r>
            <a:endParaRPr/>
          </a:p>
          <a:p>
            <a:pPr indent="-431800" lvl="0" marL="457200" rtl="0" algn="l">
              <a:spcBef>
                <a:spcPts val="0"/>
              </a:spcBef>
              <a:spcAft>
                <a:spcPts val="0"/>
              </a:spcAft>
              <a:buSzPts val="3200"/>
              <a:buChar char="▸"/>
            </a:pPr>
            <a:r>
              <a:rPr lang="en"/>
              <a:t>Academic Contributions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ndarus template">
  <a:themeElements>
    <a:clrScheme name="Custom 347">
      <a:dk1>
        <a:srgbClr val="001033"/>
      </a:dk1>
      <a:lt1>
        <a:srgbClr val="FFFFFF"/>
      </a:lt1>
      <a:dk2>
        <a:srgbClr val="5E636F"/>
      </a:dk2>
      <a:lt2>
        <a:srgbClr val="F2F3F5"/>
      </a:lt2>
      <a:accent1>
        <a:srgbClr val="05356E"/>
      </a:accent1>
      <a:accent2>
        <a:srgbClr val="0455A4"/>
      </a:accent2>
      <a:accent3>
        <a:srgbClr val="0679D6"/>
      </a:accent3>
      <a:accent4>
        <a:srgbClr val="098CF2"/>
      </a:accent4>
      <a:accent5>
        <a:srgbClr val="50C0ED"/>
      </a:accent5>
      <a:accent6>
        <a:srgbClr val="7BE4F7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